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79" r:id="rId6"/>
    <p:sldId id="258" r:id="rId7"/>
    <p:sldId id="262" r:id="rId8"/>
    <p:sldId id="280" r:id="rId9"/>
    <p:sldId id="281" r:id="rId10"/>
    <p:sldId id="266" r:id="rId11"/>
    <p:sldId id="291" r:id="rId12"/>
    <p:sldId id="285" r:id="rId13"/>
    <p:sldId id="307" r:id="rId14"/>
    <p:sldId id="265" r:id="rId15"/>
    <p:sldId id="329" r:id="rId16"/>
    <p:sldId id="282" r:id="rId17"/>
    <p:sldId id="260" r:id="rId18"/>
    <p:sldId id="263" r:id="rId19"/>
    <p:sldId id="320" r:id="rId20"/>
    <p:sldId id="292" r:id="rId21"/>
    <p:sldId id="284" r:id="rId22"/>
    <p:sldId id="268" r:id="rId23"/>
    <p:sldId id="293" r:id="rId24"/>
    <p:sldId id="283" r:id="rId25"/>
    <p:sldId id="287" r:id="rId26"/>
    <p:sldId id="29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6CA62C"/>
    <a:srgbClr val="255F93"/>
    <a:srgbClr val="51A1D4"/>
    <a:srgbClr val="6EA92D"/>
    <a:srgbClr val="507FA8"/>
    <a:srgbClr val="92D050"/>
    <a:srgbClr val="A8C3DC"/>
    <a:srgbClr val="6FB7D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3" autoAdjust="0"/>
    <p:restoredTop sz="94660"/>
  </p:normalViewPr>
  <p:slideViewPr>
    <p:cSldViewPr snapToGrid="0">
      <p:cViewPr>
        <p:scale>
          <a:sx n="71" d="100"/>
          <a:sy n="71" d="100"/>
        </p:scale>
        <p:origin x="5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1BF4A-47CD-4423-A1AC-615A05029B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09CEC-C0E6-4BE0-AFAB-B87F14704A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09CEC-C0E6-4BE0-AFAB-B87F14704AF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弦形 7"/>
          <p:cNvSpPr/>
          <p:nvPr/>
        </p:nvSpPr>
        <p:spPr>
          <a:xfrm rot="16200000">
            <a:off x="310443" y="146756"/>
            <a:ext cx="502358" cy="502358"/>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FB7D4"/>
                </a:solidFill>
              </a:rPr>
              <a:t>LOGO</a:t>
            </a:r>
            <a:endParaRPr lang="zh-CN" altLang="en-US" sz="2800" b="1" dirty="0">
              <a:solidFill>
                <a:srgbClr val="6FB7D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弦形 10"/>
          <p:cNvSpPr/>
          <p:nvPr userDrawn="1"/>
        </p:nvSpPr>
        <p:spPr>
          <a:xfrm rot="16200000">
            <a:off x="310443" y="146756"/>
            <a:ext cx="502358" cy="502358"/>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6385A8"/>
                </a:solidFill>
              </a:rPr>
              <a:t>LOGO</a:t>
            </a:r>
            <a:endParaRPr lang="zh-CN" altLang="en-US" sz="2800" b="1" dirty="0">
              <a:solidFill>
                <a:srgbClr val="6385A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弦形 6"/>
          <p:cNvSpPr/>
          <p:nvPr userDrawn="1"/>
        </p:nvSpPr>
        <p:spPr>
          <a:xfrm rot="16200000">
            <a:off x="310443" y="146756"/>
            <a:ext cx="502358" cy="502358"/>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ABCE3A"/>
                </a:solidFill>
              </a:rPr>
              <a:t>LOGO</a:t>
            </a:r>
            <a:endParaRPr lang="zh-CN" altLang="en-US" sz="2800" b="1" dirty="0">
              <a:solidFill>
                <a:srgbClr val="ABCE3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弦形 7"/>
          <p:cNvSpPr/>
          <p:nvPr userDrawn="1"/>
        </p:nvSpPr>
        <p:spPr>
          <a:xfrm rot="16200000">
            <a:off x="310443" y="146756"/>
            <a:ext cx="502358" cy="502358"/>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0882491" y="146756"/>
            <a:ext cx="1038578" cy="523220"/>
          </a:xfrm>
          <a:prstGeom prst="rect">
            <a:avLst/>
          </a:prstGeom>
          <a:noFill/>
          <a:ln>
            <a:solidFill>
              <a:schemeClr val="bg1">
                <a:lumMod val="65000"/>
              </a:schemeClr>
            </a:solidFill>
            <a:prstDash val="lgDash"/>
          </a:ln>
        </p:spPr>
        <p:txBody>
          <a:bodyPr wrap="square" rtlCol="0">
            <a:spAutoFit/>
          </a:bodyPr>
          <a:lstStyle/>
          <a:p>
            <a:r>
              <a:rPr lang="en-US" altLang="zh-CN" sz="2800" b="1" dirty="0">
                <a:solidFill>
                  <a:srgbClr val="225877"/>
                </a:solidFill>
              </a:rPr>
              <a:t>LOGO</a:t>
            </a:r>
            <a:endParaRPr lang="zh-CN" altLang="en-US" sz="2800" b="1" dirty="0">
              <a:solidFill>
                <a:srgbClr val="2258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500D7B-0F75-4D7F-9387-A057CD336BC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AA4592-5745-4F53-93C7-3086EC00AE3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hdphoto" Target="../media/hdphoto1.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image" Target="../media/image2.png"/><Relationship Id="rId2" Type="http://schemas.microsoft.com/office/2007/relationships/hdphoto" Target="../media/hdphoto2.wdp"/><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41.jpeg"/><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hdphoto" Target="../media/hdphoto1.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png"/><Relationship Id="rId7" Type="http://schemas.openxmlformats.org/officeDocument/2006/relationships/image" Target="../media/image11.png"/><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0" Type="http://schemas.openxmlformats.org/officeDocument/2006/relationships/notesSlide" Target="../notesSlides/notesSlide7.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635" y="-103011"/>
            <a:ext cx="12192000" cy="7141635"/>
            <a:chOff x="0" y="-283635"/>
            <a:chExt cx="12192000" cy="7141635"/>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a:fillRect/>
            </a:stretch>
          </p:blipFill>
          <p:spPr>
            <a:xfrm>
              <a:off x="0" y="-283635"/>
              <a:ext cx="12192000" cy="5207002"/>
            </a:xfrm>
            <a:prstGeom prst="rect">
              <a:avLst/>
            </a:prstGeom>
          </p:spPr>
        </p:pic>
        <p:pic>
          <p:nvPicPr>
            <p:cNvPr id="9" name="图片 8"/>
            <p:cNvPicPr>
              <a:picLocks noChangeAspect="1"/>
            </p:cNvPicPr>
            <p:nvPr/>
          </p:nvPicPr>
          <p:blipFill rotWithShape="1">
            <a:blip r:embed="rId1">
              <a:duotone>
                <a:prstClr val="black"/>
                <a:srgbClr val="D9C3A5">
                  <a:tint val="50000"/>
                  <a:satMod val="180000"/>
                </a:srgbClr>
              </a:duotone>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a:fillRect/>
            </a:stretch>
          </p:blipFill>
          <p:spPr>
            <a:xfrm>
              <a:off x="0" y="3883378"/>
              <a:ext cx="12192000" cy="2974622"/>
            </a:xfrm>
            <a:prstGeom prst="rect">
              <a:avLst/>
            </a:prstGeom>
          </p:spPr>
        </p:pic>
      </p:grpSp>
      <p:sp>
        <p:nvSpPr>
          <p:cNvPr id="10" name="文本框 9"/>
          <p:cNvSpPr txBox="1"/>
          <p:nvPr/>
        </p:nvSpPr>
        <p:spPr>
          <a:xfrm>
            <a:off x="4564362" y="2881205"/>
            <a:ext cx="3396297" cy="1568450"/>
          </a:xfrm>
          <a:prstGeom prst="rect">
            <a:avLst/>
          </a:prstGeom>
          <a:noFill/>
          <a:effectLst>
            <a:outerShdw blurRad="50800" dist="38100" dir="18900000" algn="bl" rotWithShape="0">
              <a:prstClr val="black">
                <a:alpha val="40000"/>
              </a:prstClr>
            </a:outerShdw>
            <a:reflection blurRad="6350" stA="52000" endA="300" endPos="35000" dir="5400000" sy="-100000" algn="bl" rotWithShape="0"/>
          </a:effectLst>
          <a:scene3d>
            <a:camera prst="orthographicFront"/>
            <a:lightRig rig="balanced" dir="t"/>
          </a:scene3d>
          <a:sp3d extrusionH="215900" prstMaterial="plastic">
            <a:bevelT w="120650"/>
            <a:bevelB w="323850"/>
          </a:sp3d>
        </p:spPr>
        <p:txBody>
          <a:bodyPr wrap="square" rtlCol="0">
            <a:spAutoFit/>
          </a:bodyPr>
          <a:lstStyle/>
          <a:p>
            <a:r>
              <a:rPr lang="en-US" altLang="zh-CN" sz="9600" b="1" dirty="0">
                <a:solidFill>
                  <a:schemeClr val="bg1"/>
                </a:solidFill>
                <a:latin typeface="造字工房力黑（非商用）常规体" pitchFamily="50" charset="-122"/>
                <a:ea typeface="造字工房力黑（非商用）常规体" pitchFamily="50" charset="-122"/>
              </a:rPr>
              <a:t>2018</a:t>
            </a:r>
            <a:endParaRPr lang="zh-CN" altLang="en-US" sz="9600" b="1" dirty="0">
              <a:solidFill>
                <a:schemeClr val="bg1"/>
              </a:solidFill>
              <a:latin typeface="造字工房力黑（非商用）常规体" pitchFamily="50" charset="-122"/>
              <a:ea typeface="造字工房力黑（非商用）常规体" pitchFamily="50" charset="-122"/>
            </a:endParaRPr>
          </a:p>
        </p:txBody>
      </p:sp>
      <p:sp>
        <p:nvSpPr>
          <p:cNvPr id="13" name="文本框 12"/>
          <p:cNvSpPr txBox="1"/>
          <p:nvPr/>
        </p:nvSpPr>
        <p:spPr>
          <a:xfrm>
            <a:off x="3482622" y="4331861"/>
            <a:ext cx="5226756"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微软雅黑" panose="020B0503020204020204" pitchFamily="34" charset="-122"/>
                <a:ea typeface="微软雅黑" panose="020B0503020204020204" pitchFamily="34" charset="-122"/>
              </a:rPr>
              <a:t>梦想起航</a:t>
            </a:r>
            <a:endParaRPr lang="zh-CN" altLang="en-US" sz="9600" b="1" dirty="0">
              <a:solidFill>
                <a:srgbClr val="51A1D4"/>
              </a:solidFill>
              <a:effectLst>
                <a:outerShdw blurRad="50800" dist="38100" dir="16200000"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923270" y="480060"/>
            <a:ext cx="1014730" cy="923290"/>
            <a:chOff x="11051823" y="112890"/>
            <a:chExt cx="790222" cy="790222"/>
          </a:xfrm>
        </p:grpSpPr>
        <p:sp>
          <p:nvSpPr>
            <p:cNvPr id="14" name="椭圆 13"/>
            <p:cNvSpPr/>
            <p:nvPr/>
          </p:nvSpPr>
          <p:spPr>
            <a:xfrm>
              <a:off x="11051823" y="112890"/>
              <a:ext cx="790222" cy="79022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135079" y="196146"/>
              <a:ext cx="623710" cy="623710"/>
            </a:xfrm>
            <a:prstGeom prst="ellipse">
              <a:avLst/>
            </a:prstGeom>
            <a:solidFill>
              <a:schemeClr val="bg1">
                <a:lumMod val="95000"/>
                <a:alpha val="29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print"/>
          <a:stretch>
            <a:fillRect/>
          </a:stretch>
        </p:blipFill>
        <p:spPr>
          <a:xfrm>
            <a:off x="11026140" y="720090"/>
            <a:ext cx="795655" cy="434340"/>
          </a:xfrm>
          <a:prstGeom prst="rect">
            <a:avLst/>
          </a:prstGeom>
        </p:spPr>
      </p:pic>
      <p:sp>
        <p:nvSpPr>
          <p:cNvPr id="2" name="文本框 1"/>
          <p:cNvSpPr txBox="1"/>
          <p:nvPr/>
        </p:nvSpPr>
        <p:spPr>
          <a:xfrm>
            <a:off x="5095240" y="5839460"/>
            <a:ext cx="6920230" cy="1198880"/>
          </a:xfrm>
          <a:prstGeom prst="rect">
            <a:avLst/>
          </a:prstGeom>
          <a:noFill/>
        </p:spPr>
        <p:txBody>
          <a:bodyPr wrap="square" rtlCol="0">
            <a:spAutoFit/>
          </a:bodyPr>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无锡和晶科技股份有限公司</a:t>
            </a:r>
            <a:endParaRPr lang="zh-CN" altLang="en-US" sz="3600" dirty="0">
              <a:solidFill>
                <a:srgbClr val="A8C3DC"/>
              </a:solidFill>
              <a:latin typeface="微软雅黑" panose="020B0503020204020204" pitchFamily="34" charset="-122"/>
              <a:ea typeface="微软雅黑" panose="020B0503020204020204" pitchFamily="34" charset="-122"/>
            </a:endParaRPr>
          </a:p>
          <a:p>
            <a:r>
              <a:rPr lang="zh-CN" altLang="en-US" sz="3600" dirty="0">
                <a:solidFill>
                  <a:srgbClr val="A8C3DC"/>
                </a:solidFill>
                <a:latin typeface="微软雅黑" panose="020B0503020204020204" pitchFamily="34" charset="-122"/>
                <a:ea typeface="微软雅黑" panose="020B0503020204020204" pitchFamily="34" charset="-122"/>
              </a:rPr>
              <a:t>                     校企招聘</a:t>
            </a:r>
            <a:endParaRPr lang="zh-CN" altLang="en-US" sz="3600" dirty="0">
              <a:solidFill>
                <a:srgbClr val="A8C3D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2776" name="Freeform 49"/>
          <p:cNvSpPr>
            <a:spLocks noChangeArrowheads="1"/>
          </p:cNvSpPr>
          <p:nvPr/>
        </p:nvSpPr>
        <p:spPr bwMode="auto">
          <a:xfrm>
            <a:off x="1098903" y="4623858"/>
            <a:ext cx="1276350" cy="360362"/>
          </a:xfrm>
          <a:custGeom>
            <a:avLst/>
            <a:gdLst>
              <a:gd name="T0" fmla="*/ 2147483647 w 641"/>
              <a:gd name="T1" fmla="*/ 0 h 181"/>
              <a:gd name="T2" fmla="*/ 2147483647 w 641"/>
              <a:gd name="T3" fmla="*/ 0 h 181"/>
              <a:gd name="T4" fmla="*/ 2147483647 w 641"/>
              <a:gd name="T5" fmla="*/ 2147483647 h 181"/>
              <a:gd name="T6" fmla="*/ 0 w 641"/>
              <a:gd name="T7" fmla="*/ 2147483647 h 181"/>
              <a:gd name="T8" fmla="*/ 2147483647 w 641"/>
              <a:gd name="T9" fmla="*/ 2147483647 h 181"/>
              <a:gd name="T10" fmla="*/ 2147483647 w 641"/>
              <a:gd name="T11" fmla="*/ 2147483647 h 181"/>
              <a:gd name="T12" fmla="*/ 2147483647 w 641"/>
              <a:gd name="T13" fmla="*/ 2147483647 h 181"/>
              <a:gd name="T14" fmla="*/ 2147483647 w 641"/>
              <a:gd name="T15" fmla="*/ 2147483647 h 181"/>
              <a:gd name="T16" fmla="*/ 2147483647 w 641"/>
              <a:gd name="T17" fmla="*/ 2147483647 h 181"/>
              <a:gd name="T18" fmla="*/ 2147483647 w 641"/>
              <a:gd name="T19" fmla="*/ 0 h 181"/>
              <a:gd name="T20" fmla="*/ 2147483647 w 641"/>
              <a:gd name="T21" fmla="*/ 0 h 181"/>
              <a:gd name="T22" fmla="*/ 2147483647 w 641"/>
              <a:gd name="T23" fmla="*/ 0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81"/>
              <a:gd name="T38" fmla="*/ 641 w 641"/>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81">
                <a:moveTo>
                  <a:pt x="36" y="0"/>
                </a:moveTo>
                <a:cubicBezTo>
                  <a:pt x="28" y="0"/>
                  <a:pt x="28" y="0"/>
                  <a:pt x="28" y="0"/>
                </a:cubicBezTo>
                <a:cubicBezTo>
                  <a:pt x="28" y="109"/>
                  <a:pt x="28" y="109"/>
                  <a:pt x="28" y="109"/>
                </a:cubicBezTo>
                <a:cubicBezTo>
                  <a:pt x="12" y="113"/>
                  <a:pt x="0" y="127"/>
                  <a:pt x="0" y="144"/>
                </a:cubicBezTo>
                <a:cubicBezTo>
                  <a:pt x="0" y="164"/>
                  <a:pt x="16" y="181"/>
                  <a:pt x="36" y="181"/>
                </a:cubicBezTo>
                <a:cubicBezTo>
                  <a:pt x="57" y="181"/>
                  <a:pt x="73" y="164"/>
                  <a:pt x="73" y="144"/>
                </a:cubicBezTo>
                <a:cubicBezTo>
                  <a:pt x="73" y="126"/>
                  <a:pt x="60" y="112"/>
                  <a:pt x="44" y="108"/>
                </a:cubicBezTo>
                <a:cubicBezTo>
                  <a:pt x="44" y="16"/>
                  <a:pt x="44" y="16"/>
                  <a:pt x="44" y="16"/>
                </a:cubicBezTo>
                <a:cubicBezTo>
                  <a:pt x="641" y="16"/>
                  <a:pt x="641" y="16"/>
                  <a:pt x="641" y="16"/>
                </a:cubicBezTo>
                <a:cubicBezTo>
                  <a:pt x="641" y="0"/>
                  <a:pt x="641" y="0"/>
                  <a:pt x="641" y="0"/>
                </a:cubicBezTo>
                <a:cubicBezTo>
                  <a:pt x="44" y="0"/>
                  <a:pt x="44" y="0"/>
                  <a:pt x="44" y="0"/>
                </a:cubicBezTo>
                <a:lnTo>
                  <a:pt x="36" y="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7" name="Freeform 50"/>
          <p:cNvSpPr>
            <a:spLocks noChangeArrowheads="1"/>
          </p:cNvSpPr>
          <p:nvPr/>
        </p:nvSpPr>
        <p:spPr bwMode="auto">
          <a:xfrm>
            <a:off x="1098903" y="2568045"/>
            <a:ext cx="1276350" cy="341313"/>
          </a:xfrm>
          <a:custGeom>
            <a:avLst/>
            <a:gdLst>
              <a:gd name="T0" fmla="*/ 2147483647 w 641"/>
              <a:gd name="T1" fmla="*/ 2147483647 h 171"/>
              <a:gd name="T2" fmla="*/ 2147483647 w 641"/>
              <a:gd name="T3" fmla="*/ 2147483647 h 171"/>
              <a:gd name="T4" fmla="*/ 2147483647 w 641"/>
              <a:gd name="T5" fmla="*/ 0 h 171"/>
              <a:gd name="T6" fmla="*/ 0 w 641"/>
              <a:gd name="T7" fmla="*/ 2147483647 h 171"/>
              <a:gd name="T8" fmla="*/ 2147483647 w 641"/>
              <a:gd name="T9" fmla="*/ 2147483647 h 171"/>
              <a:gd name="T10" fmla="*/ 2147483647 w 641"/>
              <a:gd name="T11" fmla="*/ 2147483647 h 171"/>
              <a:gd name="T12" fmla="*/ 2147483647 w 641"/>
              <a:gd name="T13" fmla="*/ 2147483647 h 171"/>
              <a:gd name="T14" fmla="*/ 2147483647 w 641"/>
              <a:gd name="T15" fmla="*/ 2147483647 h 171"/>
              <a:gd name="T16" fmla="*/ 2147483647 w 641"/>
              <a:gd name="T17" fmla="*/ 2147483647 h 171"/>
              <a:gd name="T18" fmla="*/ 2147483647 w 641"/>
              <a:gd name="T19" fmla="*/ 2147483647 h 171"/>
              <a:gd name="T20" fmla="*/ 2147483647 w 641"/>
              <a:gd name="T21" fmla="*/ 2147483647 h 171"/>
              <a:gd name="T22" fmla="*/ 2147483647 w 641"/>
              <a:gd name="T23" fmla="*/ 2147483647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1"/>
              <a:gd name="T37" fmla="*/ 0 h 171"/>
              <a:gd name="T38" fmla="*/ 641 w 641"/>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1" h="171">
                <a:moveTo>
                  <a:pt x="44" y="72"/>
                </a:moveTo>
                <a:cubicBezTo>
                  <a:pt x="60" y="69"/>
                  <a:pt x="73" y="54"/>
                  <a:pt x="73" y="36"/>
                </a:cubicBezTo>
                <a:cubicBezTo>
                  <a:pt x="73" y="16"/>
                  <a:pt x="57" y="0"/>
                  <a:pt x="36" y="0"/>
                </a:cubicBezTo>
                <a:cubicBezTo>
                  <a:pt x="16" y="0"/>
                  <a:pt x="0" y="16"/>
                  <a:pt x="0" y="36"/>
                </a:cubicBezTo>
                <a:cubicBezTo>
                  <a:pt x="0" y="53"/>
                  <a:pt x="12" y="67"/>
                  <a:pt x="28" y="71"/>
                </a:cubicBezTo>
                <a:cubicBezTo>
                  <a:pt x="28" y="171"/>
                  <a:pt x="28" y="171"/>
                  <a:pt x="28" y="171"/>
                </a:cubicBezTo>
                <a:cubicBezTo>
                  <a:pt x="36" y="171"/>
                  <a:pt x="36" y="171"/>
                  <a:pt x="36" y="171"/>
                </a:cubicBezTo>
                <a:cubicBezTo>
                  <a:pt x="44" y="171"/>
                  <a:pt x="44" y="171"/>
                  <a:pt x="44" y="171"/>
                </a:cubicBezTo>
                <a:cubicBezTo>
                  <a:pt x="641" y="171"/>
                  <a:pt x="641" y="171"/>
                  <a:pt x="641" y="171"/>
                </a:cubicBezTo>
                <a:cubicBezTo>
                  <a:pt x="641" y="155"/>
                  <a:pt x="641" y="155"/>
                  <a:pt x="641" y="155"/>
                </a:cubicBezTo>
                <a:cubicBezTo>
                  <a:pt x="44" y="155"/>
                  <a:pt x="44" y="155"/>
                  <a:pt x="44" y="155"/>
                </a:cubicBezTo>
                <a:lnTo>
                  <a:pt x="44" y="72"/>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78" name="Freeform 51"/>
          <p:cNvSpPr>
            <a:spLocks noChangeArrowheads="1"/>
          </p:cNvSpPr>
          <p:nvPr/>
        </p:nvSpPr>
        <p:spPr bwMode="auto">
          <a:xfrm>
            <a:off x="4230688" y="2587096"/>
            <a:ext cx="1277937" cy="358775"/>
          </a:xfrm>
          <a:custGeom>
            <a:avLst/>
            <a:gdLst>
              <a:gd name="T0" fmla="*/ 2147483647 w 642"/>
              <a:gd name="T1" fmla="*/ 2147483647 h 180"/>
              <a:gd name="T2" fmla="*/ 2147483647 w 642"/>
              <a:gd name="T3" fmla="*/ 2147483647 h 180"/>
              <a:gd name="T4" fmla="*/ 2147483647 w 642"/>
              <a:gd name="T5" fmla="*/ 2147483647 h 180"/>
              <a:gd name="T6" fmla="*/ 2147483647 w 642"/>
              <a:gd name="T7" fmla="*/ 2147483647 h 180"/>
              <a:gd name="T8" fmla="*/ 2147483647 w 642"/>
              <a:gd name="T9" fmla="*/ 0 h 180"/>
              <a:gd name="T10" fmla="*/ 2147483647 w 642"/>
              <a:gd name="T11" fmla="*/ 2147483647 h 180"/>
              <a:gd name="T12" fmla="*/ 2147483647 w 642"/>
              <a:gd name="T13" fmla="*/ 2147483647 h 180"/>
              <a:gd name="T14" fmla="*/ 2147483647 w 642"/>
              <a:gd name="T15" fmla="*/ 2147483647 h 180"/>
              <a:gd name="T16" fmla="*/ 0 w 642"/>
              <a:gd name="T17" fmla="*/ 2147483647 h 180"/>
              <a:gd name="T18" fmla="*/ 0 w 642"/>
              <a:gd name="T19" fmla="*/ 2147483647 h 180"/>
              <a:gd name="T20" fmla="*/ 2147483647 w 642"/>
              <a:gd name="T21" fmla="*/ 2147483647 h 180"/>
              <a:gd name="T22" fmla="*/ 2147483647 w 642"/>
              <a:gd name="T23" fmla="*/ 2147483647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0"/>
              <a:gd name="T38" fmla="*/ 642 w 642"/>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0">
                <a:moveTo>
                  <a:pt x="606" y="180"/>
                </a:moveTo>
                <a:cubicBezTo>
                  <a:pt x="614" y="180"/>
                  <a:pt x="614" y="180"/>
                  <a:pt x="614" y="180"/>
                </a:cubicBezTo>
                <a:cubicBezTo>
                  <a:pt x="614" y="71"/>
                  <a:pt x="614" y="71"/>
                  <a:pt x="614" y="71"/>
                </a:cubicBezTo>
                <a:cubicBezTo>
                  <a:pt x="630" y="68"/>
                  <a:pt x="642" y="53"/>
                  <a:pt x="642" y="36"/>
                </a:cubicBezTo>
                <a:cubicBezTo>
                  <a:pt x="642" y="16"/>
                  <a:pt x="626" y="0"/>
                  <a:pt x="606" y="0"/>
                </a:cubicBezTo>
                <a:cubicBezTo>
                  <a:pt x="585" y="0"/>
                  <a:pt x="569" y="16"/>
                  <a:pt x="569" y="36"/>
                </a:cubicBezTo>
                <a:cubicBezTo>
                  <a:pt x="569" y="53"/>
                  <a:pt x="581" y="68"/>
                  <a:pt x="598" y="71"/>
                </a:cubicBezTo>
                <a:cubicBezTo>
                  <a:pt x="598" y="164"/>
                  <a:pt x="598" y="164"/>
                  <a:pt x="598" y="164"/>
                </a:cubicBezTo>
                <a:cubicBezTo>
                  <a:pt x="0" y="164"/>
                  <a:pt x="0" y="164"/>
                  <a:pt x="0" y="164"/>
                </a:cubicBezTo>
                <a:cubicBezTo>
                  <a:pt x="0" y="180"/>
                  <a:pt x="0" y="180"/>
                  <a:pt x="0" y="180"/>
                </a:cubicBezTo>
                <a:cubicBezTo>
                  <a:pt x="598" y="180"/>
                  <a:pt x="598" y="180"/>
                  <a:pt x="598" y="180"/>
                </a:cubicBezTo>
                <a:lnTo>
                  <a:pt x="606" y="180"/>
                </a:lnTo>
                <a:close/>
              </a:path>
            </a:pathLst>
          </a:custGeom>
          <a:solidFill>
            <a:srgbClr val="6FB7D4"/>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solidFill>
                <a:srgbClr val="2E75B6"/>
              </a:solidFill>
            </a:endParaRPr>
          </a:p>
        </p:txBody>
      </p:sp>
      <p:sp>
        <p:nvSpPr>
          <p:cNvPr id="32779" name="Freeform 52"/>
          <p:cNvSpPr>
            <a:spLocks noChangeArrowheads="1"/>
          </p:cNvSpPr>
          <p:nvPr/>
        </p:nvSpPr>
        <p:spPr bwMode="auto">
          <a:xfrm>
            <a:off x="4230688" y="4660371"/>
            <a:ext cx="1277937" cy="360362"/>
          </a:xfrm>
          <a:custGeom>
            <a:avLst/>
            <a:gdLst>
              <a:gd name="T0" fmla="*/ 2147483647 w 642"/>
              <a:gd name="T1" fmla="*/ 2147483647 h 181"/>
              <a:gd name="T2" fmla="*/ 2147483647 w 642"/>
              <a:gd name="T3" fmla="*/ 0 h 181"/>
              <a:gd name="T4" fmla="*/ 2147483647 w 642"/>
              <a:gd name="T5" fmla="*/ 0 h 181"/>
              <a:gd name="T6" fmla="*/ 2147483647 w 642"/>
              <a:gd name="T7" fmla="*/ 0 h 181"/>
              <a:gd name="T8" fmla="*/ 0 w 642"/>
              <a:gd name="T9" fmla="*/ 0 h 181"/>
              <a:gd name="T10" fmla="*/ 0 w 642"/>
              <a:gd name="T11" fmla="*/ 2147483647 h 181"/>
              <a:gd name="T12" fmla="*/ 2147483647 w 642"/>
              <a:gd name="T13" fmla="*/ 2147483647 h 181"/>
              <a:gd name="T14" fmla="*/ 2147483647 w 642"/>
              <a:gd name="T15" fmla="*/ 2147483647 h 181"/>
              <a:gd name="T16" fmla="*/ 2147483647 w 642"/>
              <a:gd name="T17" fmla="*/ 2147483647 h 181"/>
              <a:gd name="T18" fmla="*/ 2147483647 w 642"/>
              <a:gd name="T19" fmla="*/ 2147483647 h 181"/>
              <a:gd name="T20" fmla="*/ 2147483647 w 642"/>
              <a:gd name="T21" fmla="*/ 2147483647 h 181"/>
              <a:gd name="T22" fmla="*/ 2147483647 w 642"/>
              <a:gd name="T23" fmla="*/ 2147483647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2"/>
              <a:gd name="T37" fmla="*/ 0 h 181"/>
              <a:gd name="T38" fmla="*/ 642 w 642"/>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2" h="181">
                <a:moveTo>
                  <a:pt x="614" y="109"/>
                </a:moveTo>
                <a:cubicBezTo>
                  <a:pt x="614" y="0"/>
                  <a:pt x="614" y="0"/>
                  <a:pt x="614" y="0"/>
                </a:cubicBezTo>
                <a:cubicBezTo>
                  <a:pt x="606" y="0"/>
                  <a:pt x="606" y="0"/>
                  <a:pt x="606" y="0"/>
                </a:cubicBezTo>
                <a:cubicBezTo>
                  <a:pt x="598" y="0"/>
                  <a:pt x="598" y="0"/>
                  <a:pt x="598" y="0"/>
                </a:cubicBezTo>
                <a:cubicBezTo>
                  <a:pt x="0" y="0"/>
                  <a:pt x="0" y="0"/>
                  <a:pt x="0" y="0"/>
                </a:cubicBezTo>
                <a:cubicBezTo>
                  <a:pt x="0" y="16"/>
                  <a:pt x="0" y="16"/>
                  <a:pt x="0" y="16"/>
                </a:cubicBezTo>
                <a:cubicBezTo>
                  <a:pt x="598" y="16"/>
                  <a:pt x="598" y="16"/>
                  <a:pt x="598" y="16"/>
                </a:cubicBezTo>
                <a:cubicBezTo>
                  <a:pt x="598" y="109"/>
                  <a:pt x="598" y="109"/>
                  <a:pt x="598" y="109"/>
                </a:cubicBezTo>
                <a:cubicBezTo>
                  <a:pt x="581" y="112"/>
                  <a:pt x="569" y="127"/>
                  <a:pt x="569" y="144"/>
                </a:cubicBezTo>
                <a:cubicBezTo>
                  <a:pt x="569" y="164"/>
                  <a:pt x="585" y="181"/>
                  <a:pt x="606" y="181"/>
                </a:cubicBezTo>
                <a:cubicBezTo>
                  <a:pt x="626" y="181"/>
                  <a:pt x="642" y="164"/>
                  <a:pt x="642" y="144"/>
                </a:cubicBezTo>
                <a:cubicBezTo>
                  <a:pt x="642" y="127"/>
                  <a:pt x="630" y="112"/>
                  <a:pt x="614" y="109"/>
                </a:cubicBez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2780" name="组合 56"/>
          <p:cNvGrpSpPr/>
          <p:nvPr/>
        </p:nvGrpSpPr>
        <p:grpSpPr bwMode="auto">
          <a:xfrm>
            <a:off x="2782888" y="4474633"/>
            <a:ext cx="723900" cy="655638"/>
            <a:chOff x="0" y="0"/>
            <a:chExt cx="628650" cy="655638"/>
          </a:xfrm>
        </p:grpSpPr>
        <p:sp>
          <p:nvSpPr>
            <p:cNvPr id="32802" name="Freeform 53"/>
            <p:cNvSpPr>
              <a:spLocks noChangeArrowheads="1"/>
            </p:cNvSpPr>
            <p:nvPr/>
          </p:nvSpPr>
          <p:spPr bwMode="auto">
            <a:xfrm>
              <a:off x="66675" y="7938"/>
              <a:ext cx="493713" cy="623888"/>
            </a:xfrm>
            <a:custGeom>
              <a:avLst/>
              <a:gdLst>
                <a:gd name="T0" fmla="*/ 2147483647 w 248"/>
                <a:gd name="T1" fmla="*/ 2147483647 h 313"/>
                <a:gd name="T2" fmla="*/ 2147483647 w 248"/>
                <a:gd name="T3" fmla="*/ 2147483647 h 313"/>
                <a:gd name="T4" fmla="*/ 0 w 248"/>
                <a:gd name="T5" fmla="*/ 2147483647 h 313"/>
                <a:gd name="T6" fmla="*/ 0 w 248"/>
                <a:gd name="T7" fmla="*/ 2147483647 h 313"/>
                <a:gd name="T8" fmla="*/ 2147483647 w 248"/>
                <a:gd name="T9" fmla="*/ 0 h 313"/>
                <a:gd name="T10" fmla="*/ 2147483647 w 248"/>
                <a:gd name="T11" fmla="*/ 0 h 313"/>
                <a:gd name="T12" fmla="*/ 2147483647 w 248"/>
                <a:gd name="T13" fmla="*/ 2147483647 h 313"/>
                <a:gd name="T14" fmla="*/ 2147483647 w 248"/>
                <a:gd name="T15" fmla="*/ 2147483647 h 313"/>
                <a:gd name="T16" fmla="*/ 2147483647 w 248"/>
                <a:gd name="T17" fmla="*/ 2147483647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313"/>
                <a:gd name="T29" fmla="*/ 248 w 248"/>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313">
                  <a:moveTo>
                    <a:pt x="148" y="313"/>
                  </a:moveTo>
                  <a:cubicBezTo>
                    <a:pt x="100" y="313"/>
                    <a:pt x="100" y="313"/>
                    <a:pt x="100" y="313"/>
                  </a:cubicBezTo>
                  <a:cubicBezTo>
                    <a:pt x="45" y="313"/>
                    <a:pt x="0" y="268"/>
                    <a:pt x="0" y="213"/>
                  </a:cubicBezTo>
                  <a:cubicBezTo>
                    <a:pt x="0" y="100"/>
                    <a:pt x="0" y="100"/>
                    <a:pt x="0" y="100"/>
                  </a:cubicBezTo>
                  <a:cubicBezTo>
                    <a:pt x="0" y="45"/>
                    <a:pt x="45" y="0"/>
                    <a:pt x="100" y="0"/>
                  </a:cubicBezTo>
                  <a:cubicBezTo>
                    <a:pt x="148" y="0"/>
                    <a:pt x="148" y="0"/>
                    <a:pt x="148" y="0"/>
                  </a:cubicBezTo>
                  <a:cubicBezTo>
                    <a:pt x="203" y="0"/>
                    <a:pt x="248" y="45"/>
                    <a:pt x="248" y="100"/>
                  </a:cubicBezTo>
                  <a:cubicBezTo>
                    <a:pt x="248" y="213"/>
                    <a:pt x="248" y="213"/>
                    <a:pt x="248" y="213"/>
                  </a:cubicBezTo>
                  <a:cubicBezTo>
                    <a:pt x="248" y="268"/>
                    <a:pt x="203" y="313"/>
                    <a:pt x="148" y="313"/>
                  </a:cubicBezTo>
                  <a:close/>
                </a:path>
              </a:pathLst>
            </a:custGeom>
            <a:solidFill>
              <a:srgbClr val="9B9A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3" name="Freeform 54"/>
            <p:cNvSpPr>
              <a:spLocks noChangeArrowheads="1"/>
            </p:cNvSpPr>
            <p:nvPr/>
          </p:nvSpPr>
          <p:spPr bwMode="auto">
            <a:xfrm>
              <a:off x="0" y="0"/>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4" name="Freeform 55"/>
            <p:cNvSpPr>
              <a:spLocks noChangeArrowheads="1"/>
            </p:cNvSpPr>
            <p:nvPr/>
          </p:nvSpPr>
          <p:spPr bwMode="auto">
            <a:xfrm>
              <a:off x="0" y="204788"/>
              <a:ext cx="628650" cy="150813"/>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5" name="Freeform 56"/>
            <p:cNvSpPr>
              <a:spLocks noChangeArrowheads="1"/>
            </p:cNvSpPr>
            <p:nvPr/>
          </p:nvSpPr>
          <p:spPr bwMode="auto">
            <a:xfrm>
              <a:off x="0" y="404813"/>
              <a:ext cx="628650" cy="149225"/>
            </a:xfrm>
            <a:custGeom>
              <a:avLst/>
              <a:gdLst>
                <a:gd name="T0" fmla="*/ 2147483647 w 316"/>
                <a:gd name="T1" fmla="*/ 2147483647 h 75"/>
                <a:gd name="T2" fmla="*/ 2147483647 w 316"/>
                <a:gd name="T3" fmla="*/ 2147483647 h 75"/>
                <a:gd name="T4" fmla="*/ 0 w 316"/>
                <a:gd name="T5" fmla="*/ 2147483647 h 75"/>
                <a:gd name="T6" fmla="*/ 0 w 316"/>
                <a:gd name="T7" fmla="*/ 2147483647 h 75"/>
                <a:gd name="T8" fmla="*/ 2147483647 w 316"/>
                <a:gd name="T9" fmla="*/ 0 h 75"/>
                <a:gd name="T10" fmla="*/ 2147483647 w 316"/>
                <a:gd name="T11" fmla="*/ 0 h 75"/>
                <a:gd name="T12" fmla="*/ 2147483647 w 316"/>
                <a:gd name="T13" fmla="*/ 2147483647 h 75"/>
                <a:gd name="T14" fmla="*/ 2147483647 w 316"/>
                <a:gd name="T15" fmla="*/ 2147483647 h 75"/>
                <a:gd name="T16" fmla="*/ 2147483647 w 316"/>
                <a:gd name="T17" fmla="*/ 214748364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75"/>
                <a:gd name="T29" fmla="*/ 316 w 316"/>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75">
                  <a:moveTo>
                    <a:pt x="284" y="75"/>
                  </a:moveTo>
                  <a:cubicBezTo>
                    <a:pt x="32" y="75"/>
                    <a:pt x="32" y="75"/>
                    <a:pt x="32" y="75"/>
                  </a:cubicBezTo>
                  <a:cubicBezTo>
                    <a:pt x="15" y="75"/>
                    <a:pt x="0" y="60"/>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0"/>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806" name="Freeform 57"/>
            <p:cNvSpPr>
              <a:spLocks noChangeArrowheads="1"/>
            </p:cNvSpPr>
            <p:nvPr/>
          </p:nvSpPr>
          <p:spPr bwMode="auto">
            <a:xfrm>
              <a:off x="255588" y="631825"/>
              <a:ext cx="115888" cy="23813"/>
            </a:xfrm>
            <a:custGeom>
              <a:avLst/>
              <a:gdLst>
                <a:gd name="T0" fmla="*/ 0 w 58"/>
                <a:gd name="T1" fmla="*/ 0 h 12"/>
                <a:gd name="T2" fmla="*/ 2147483647 w 58"/>
                <a:gd name="T3" fmla="*/ 2147483647 h 12"/>
                <a:gd name="T4" fmla="*/ 2147483647 w 58"/>
                <a:gd name="T5" fmla="*/ 0 h 12"/>
                <a:gd name="T6" fmla="*/ 0 w 58"/>
                <a:gd name="T7" fmla="*/ 0 h 12"/>
                <a:gd name="T8" fmla="*/ 0 60000 65536"/>
                <a:gd name="T9" fmla="*/ 0 60000 65536"/>
                <a:gd name="T10" fmla="*/ 0 60000 65536"/>
                <a:gd name="T11" fmla="*/ 0 60000 65536"/>
                <a:gd name="T12" fmla="*/ 0 w 58"/>
                <a:gd name="T13" fmla="*/ 0 h 12"/>
                <a:gd name="T14" fmla="*/ 58 w 58"/>
                <a:gd name="T15" fmla="*/ 12 h 12"/>
              </a:gdLst>
              <a:ahLst/>
              <a:cxnLst>
                <a:cxn ang="T8">
                  <a:pos x="T0" y="T1"/>
                </a:cxn>
                <a:cxn ang="T9">
                  <a:pos x="T2" y="T3"/>
                </a:cxn>
                <a:cxn ang="T10">
                  <a:pos x="T4" y="T5"/>
                </a:cxn>
                <a:cxn ang="T11">
                  <a:pos x="T6" y="T7"/>
                </a:cxn>
              </a:cxnLst>
              <a:rect l="T12" t="T13" r="T14" b="T15"/>
              <a:pathLst>
                <a:path w="58" h="12">
                  <a:moveTo>
                    <a:pt x="0" y="0"/>
                  </a:moveTo>
                  <a:cubicBezTo>
                    <a:pt x="4" y="7"/>
                    <a:pt x="15" y="12"/>
                    <a:pt x="29" y="12"/>
                  </a:cubicBezTo>
                  <a:cubicBezTo>
                    <a:pt x="43" y="12"/>
                    <a:pt x="54" y="7"/>
                    <a:pt x="58" y="0"/>
                  </a:cubicBezTo>
                  <a:lnTo>
                    <a:pt x="0" y="0"/>
                  </a:lnTo>
                  <a:close/>
                </a:path>
              </a:pathLst>
            </a:custGeom>
            <a:solidFill>
              <a:srgbClr val="1A5A62"/>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32781" name="Freeform 58"/>
          <p:cNvSpPr>
            <a:spLocks noChangeArrowheads="1"/>
          </p:cNvSpPr>
          <p:nvPr/>
        </p:nvSpPr>
        <p:spPr bwMode="auto">
          <a:xfrm>
            <a:off x="2370138" y="2669646"/>
            <a:ext cx="1549400" cy="739775"/>
          </a:xfrm>
          <a:custGeom>
            <a:avLst/>
            <a:gdLst>
              <a:gd name="T0" fmla="*/ 2147483647 w 778"/>
              <a:gd name="T1" fmla="*/ 2147483647 h 371"/>
              <a:gd name="T2" fmla="*/ 2147483647 w 778"/>
              <a:gd name="T3" fmla="*/ 0 h 371"/>
              <a:gd name="T4" fmla="*/ 0 w 778"/>
              <a:gd name="T5" fmla="*/ 2147483647 h 371"/>
              <a:gd name="T6" fmla="*/ 2147483647 w 778"/>
              <a:gd name="T7" fmla="*/ 2147483647 h 371"/>
              <a:gd name="T8" fmla="*/ 0 60000 65536"/>
              <a:gd name="T9" fmla="*/ 0 60000 65536"/>
              <a:gd name="T10" fmla="*/ 0 60000 65536"/>
              <a:gd name="T11" fmla="*/ 0 60000 65536"/>
              <a:gd name="T12" fmla="*/ 0 w 778"/>
              <a:gd name="T13" fmla="*/ 0 h 371"/>
              <a:gd name="T14" fmla="*/ 778 w 778"/>
              <a:gd name="T15" fmla="*/ 371 h 371"/>
            </a:gdLst>
            <a:ahLst/>
            <a:cxnLst>
              <a:cxn ang="T8">
                <a:pos x="T0" y="T1"/>
              </a:cxn>
              <a:cxn ang="T9">
                <a:pos x="T2" y="T3"/>
              </a:cxn>
              <a:cxn ang="T10">
                <a:pos x="T4" y="T5"/>
              </a:cxn>
              <a:cxn ang="T11">
                <a:pos x="T6" y="T7"/>
              </a:cxn>
            </a:cxnLst>
            <a:rect l="T12" t="T13" r="T14" b="T15"/>
            <a:pathLst>
              <a:path w="778" h="371">
                <a:moveTo>
                  <a:pt x="778" y="371"/>
                </a:moveTo>
                <a:cubicBezTo>
                  <a:pt x="769" y="164"/>
                  <a:pt x="598" y="0"/>
                  <a:pt x="389" y="0"/>
                </a:cubicBezTo>
                <a:cubicBezTo>
                  <a:pt x="180" y="0"/>
                  <a:pt x="9" y="164"/>
                  <a:pt x="0" y="371"/>
                </a:cubicBezTo>
                <a:lnTo>
                  <a:pt x="778" y="371"/>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2" name="Freeform 59"/>
          <p:cNvSpPr>
            <a:spLocks noChangeArrowheads="1"/>
          </p:cNvSpPr>
          <p:nvPr/>
        </p:nvSpPr>
        <p:spPr bwMode="auto">
          <a:xfrm>
            <a:off x="2617788" y="4179358"/>
            <a:ext cx="1063625" cy="290513"/>
          </a:xfrm>
          <a:custGeom>
            <a:avLst/>
            <a:gdLst>
              <a:gd name="T0" fmla="*/ 0 w 384"/>
              <a:gd name="T1" fmla="*/ 0 h 185"/>
              <a:gd name="T2" fmla="*/ 2147483647 w 384"/>
              <a:gd name="T3" fmla="*/ 2147483647 h 185"/>
              <a:gd name="T4" fmla="*/ 2147483647 w 384"/>
              <a:gd name="T5" fmla="*/ 2147483647 h 185"/>
              <a:gd name="T6" fmla="*/ 2147483647 w 384"/>
              <a:gd name="T7" fmla="*/ 2147483647 h 185"/>
              <a:gd name="T8" fmla="*/ 2147483647 w 384"/>
              <a:gd name="T9" fmla="*/ 2147483647 h 185"/>
              <a:gd name="T10" fmla="*/ 2147483647 w 384"/>
              <a:gd name="T11" fmla="*/ 2147483647 h 185"/>
              <a:gd name="T12" fmla="*/ 2147483647 w 384"/>
              <a:gd name="T13" fmla="*/ 0 h 185"/>
              <a:gd name="T14" fmla="*/ 0 w 384"/>
              <a:gd name="T15" fmla="*/ 0 h 185"/>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185"/>
              <a:gd name="T26" fmla="*/ 384 w 384"/>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185">
                <a:moveTo>
                  <a:pt x="0" y="0"/>
                </a:moveTo>
                <a:cubicBezTo>
                  <a:pt x="40" y="63"/>
                  <a:pt x="77" y="135"/>
                  <a:pt x="81" y="185"/>
                </a:cubicBezTo>
                <a:cubicBezTo>
                  <a:pt x="173" y="185"/>
                  <a:pt x="173" y="185"/>
                  <a:pt x="173" y="185"/>
                </a:cubicBezTo>
                <a:cubicBezTo>
                  <a:pt x="192" y="185"/>
                  <a:pt x="192" y="185"/>
                  <a:pt x="192" y="185"/>
                </a:cubicBezTo>
                <a:cubicBezTo>
                  <a:pt x="211" y="185"/>
                  <a:pt x="211" y="185"/>
                  <a:pt x="211" y="185"/>
                </a:cubicBezTo>
                <a:cubicBezTo>
                  <a:pt x="303" y="185"/>
                  <a:pt x="303" y="185"/>
                  <a:pt x="303" y="185"/>
                </a:cubicBezTo>
                <a:cubicBezTo>
                  <a:pt x="307" y="135"/>
                  <a:pt x="344" y="63"/>
                  <a:pt x="384" y="0"/>
                </a:cubicBezTo>
                <a:lnTo>
                  <a:pt x="0" y="0"/>
                </a:lnTo>
                <a:close/>
              </a:path>
            </a:pathLst>
          </a:custGeom>
          <a:solidFill>
            <a:srgbClr val="2E75B6"/>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3" name="Freeform 60"/>
          <p:cNvSpPr>
            <a:spLocks noChangeArrowheads="1"/>
          </p:cNvSpPr>
          <p:nvPr/>
        </p:nvSpPr>
        <p:spPr bwMode="auto">
          <a:xfrm>
            <a:off x="2916238"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41" y="173"/>
                </a:moveTo>
                <a:cubicBezTo>
                  <a:pt x="41" y="173"/>
                  <a:pt x="41" y="173"/>
                  <a:pt x="41" y="173"/>
                </a:cubicBezTo>
                <a:cubicBezTo>
                  <a:pt x="35" y="174"/>
                  <a:pt x="29" y="170"/>
                  <a:pt x="28" y="164"/>
                </a:cubicBezTo>
                <a:cubicBezTo>
                  <a:pt x="1" y="14"/>
                  <a:pt x="1" y="14"/>
                  <a:pt x="1" y="14"/>
                </a:cubicBezTo>
                <a:cubicBezTo>
                  <a:pt x="0" y="8"/>
                  <a:pt x="4" y="2"/>
                  <a:pt x="11" y="1"/>
                </a:cubicBezTo>
                <a:cubicBezTo>
                  <a:pt x="11" y="1"/>
                  <a:pt x="11" y="1"/>
                  <a:pt x="11" y="1"/>
                </a:cubicBezTo>
                <a:cubicBezTo>
                  <a:pt x="17" y="0"/>
                  <a:pt x="23" y="4"/>
                  <a:pt x="24" y="10"/>
                </a:cubicBezTo>
                <a:cubicBezTo>
                  <a:pt x="50" y="160"/>
                  <a:pt x="50" y="160"/>
                  <a:pt x="50" y="160"/>
                </a:cubicBezTo>
                <a:cubicBezTo>
                  <a:pt x="51" y="166"/>
                  <a:pt x="47" y="172"/>
                  <a:pt x="41" y="173"/>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4" name="Freeform 61"/>
          <p:cNvSpPr>
            <a:spLocks noChangeArrowheads="1"/>
          </p:cNvSpPr>
          <p:nvPr/>
        </p:nvSpPr>
        <p:spPr bwMode="auto">
          <a:xfrm>
            <a:off x="2530475" y="2375958"/>
            <a:ext cx="203200" cy="314325"/>
          </a:xfrm>
          <a:custGeom>
            <a:avLst/>
            <a:gdLst>
              <a:gd name="T0" fmla="*/ 2147483647 w 102"/>
              <a:gd name="T1" fmla="*/ 2147483647 h 158"/>
              <a:gd name="T2" fmla="*/ 2147483647 w 102"/>
              <a:gd name="T3" fmla="*/ 2147483647 h 158"/>
              <a:gd name="T4" fmla="*/ 2147483647 w 102"/>
              <a:gd name="T5" fmla="*/ 2147483647 h 158"/>
              <a:gd name="T6" fmla="*/ 2147483647 w 102"/>
              <a:gd name="T7" fmla="*/ 2147483647 h 158"/>
              <a:gd name="T8" fmla="*/ 2147483647 w 102"/>
              <a:gd name="T9" fmla="*/ 2147483647 h 158"/>
              <a:gd name="T10" fmla="*/ 2147483647 w 102"/>
              <a:gd name="T11" fmla="*/ 2147483647 h 158"/>
              <a:gd name="T12" fmla="*/ 2147483647 w 102"/>
              <a:gd name="T13" fmla="*/ 2147483647 h 158"/>
              <a:gd name="T14" fmla="*/ 2147483647 w 102"/>
              <a:gd name="T15" fmla="*/ 2147483647 h 158"/>
              <a:gd name="T16" fmla="*/ 2147483647 w 102"/>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58"/>
              <a:gd name="T29" fmla="*/ 102 w 102"/>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58">
                <a:moveTo>
                  <a:pt x="95" y="154"/>
                </a:moveTo>
                <a:cubicBezTo>
                  <a:pt x="95" y="154"/>
                  <a:pt x="95" y="154"/>
                  <a:pt x="95" y="154"/>
                </a:cubicBezTo>
                <a:cubicBezTo>
                  <a:pt x="89" y="158"/>
                  <a:pt x="82" y="156"/>
                  <a:pt x="79" y="150"/>
                </a:cubicBezTo>
                <a:cubicBezTo>
                  <a:pt x="3" y="19"/>
                  <a:pt x="3" y="19"/>
                  <a:pt x="3" y="19"/>
                </a:cubicBezTo>
                <a:cubicBezTo>
                  <a:pt x="0" y="14"/>
                  <a:pt x="2" y="7"/>
                  <a:pt x="8" y="3"/>
                </a:cubicBezTo>
                <a:cubicBezTo>
                  <a:pt x="8" y="3"/>
                  <a:pt x="8" y="3"/>
                  <a:pt x="8" y="3"/>
                </a:cubicBezTo>
                <a:cubicBezTo>
                  <a:pt x="13" y="0"/>
                  <a:pt x="20" y="2"/>
                  <a:pt x="23" y="8"/>
                </a:cubicBezTo>
                <a:cubicBezTo>
                  <a:pt x="99" y="139"/>
                  <a:pt x="99" y="139"/>
                  <a:pt x="99" y="139"/>
                </a:cubicBezTo>
                <a:cubicBezTo>
                  <a:pt x="102" y="144"/>
                  <a:pt x="100" y="151"/>
                  <a:pt x="95" y="154"/>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5" name="Freeform 62"/>
          <p:cNvSpPr>
            <a:spLocks noChangeArrowheads="1"/>
          </p:cNvSpPr>
          <p:nvPr/>
        </p:nvSpPr>
        <p:spPr bwMode="auto">
          <a:xfrm>
            <a:off x="3270250" y="2237846"/>
            <a:ext cx="101600" cy="346075"/>
          </a:xfrm>
          <a:custGeom>
            <a:avLst/>
            <a:gdLst>
              <a:gd name="T0" fmla="*/ 2147483647 w 51"/>
              <a:gd name="T1" fmla="*/ 2147483647 h 174"/>
              <a:gd name="T2" fmla="*/ 2147483647 w 51"/>
              <a:gd name="T3" fmla="*/ 2147483647 h 174"/>
              <a:gd name="T4" fmla="*/ 2147483647 w 51"/>
              <a:gd name="T5" fmla="*/ 2147483647 h 174"/>
              <a:gd name="T6" fmla="*/ 2147483647 w 51"/>
              <a:gd name="T7" fmla="*/ 2147483647 h 174"/>
              <a:gd name="T8" fmla="*/ 2147483647 w 51"/>
              <a:gd name="T9" fmla="*/ 2147483647 h 174"/>
              <a:gd name="T10" fmla="*/ 2147483647 w 51"/>
              <a:gd name="T11" fmla="*/ 2147483647 h 174"/>
              <a:gd name="T12" fmla="*/ 2147483647 w 51"/>
              <a:gd name="T13" fmla="*/ 2147483647 h 174"/>
              <a:gd name="T14" fmla="*/ 2147483647 w 51"/>
              <a:gd name="T15" fmla="*/ 2147483647 h 174"/>
              <a:gd name="T16" fmla="*/ 2147483647 w 51"/>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74"/>
              <a:gd name="T29" fmla="*/ 51 w 5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74">
                <a:moveTo>
                  <a:pt x="11" y="173"/>
                </a:moveTo>
                <a:cubicBezTo>
                  <a:pt x="11" y="173"/>
                  <a:pt x="11" y="173"/>
                  <a:pt x="11" y="173"/>
                </a:cubicBezTo>
                <a:cubicBezTo>
                  <a:pt x="5" y="172"/>
                  <a:pt x="0" y="166"/>
                  <a:pt x="2" y="160"/>
                </a:cubicBezTo>
                <a:cubicBezTo>
                  <a:pt x="28" y="10"/>
                  <a:pt x="28" y="10"/>
                  <a:pt x="28" y="10"/>
                </a:cubicBezTo>
                <a:cubicBezTo>
                  <a:pt x="29" y="4"/>
                  <a:pt x="35" y="0"/>
                  <a:pt x="41" y="1"/>
                </a:cubicBezTo>
                <a:cubicBezTo>
                  <a:pt x="41" y="1"/>
                  <a:pt x="41" y="1"/>
                  <a:pt x="41" y="1"/>
                </a:cubicBezTo>
                <a:cubicBezTo>
                  <a:pt x="47" y="2"/>
                  <a:pt x="51" y="8"/>
                  <a:pt x="50" y="14"/>
                </a:cubicBezTo>
                <a:cubicBezTo>
                  <a:pt x="24" y="164"/>
                  <a:pt x="24" y="164"/>
                  <a:pt x="24" y="164"/>
                </a:cubicBezTo>
                <a:cubicBezTo>
                  <a:pt x="23" y="170"/>
                  <a:pt x="17" y="174"/>
                  <a:pt x="11" y="173"/>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6" name="Freeform 63"/>
          <p:cNvSpPr>
            <a:spLocks noChangeArrowheads="1"/>
          </p:cNvSpPr>
          <p:nvPr/>
        </p:nvSpPr>
        <p:spPr bwMode="auto">
          <a:xfrm>
            <a:off x="3554413" y="2375958"/>
            <a:ext cx="201612" cy="314325"/>
          </a:xfrm>
          <a:custGeom>
            <a:avLst/>
            <a:gdLst>
              <a:gd name="T0" fmla="*/ 2147483647 w 101"/>
              <a:gd name="T1" fmla="*/ 2147483647 h 158"/>
              <a:gd name="T2" fmla="*/ 2147483647 w 101"/>
              <a:gd name="T3" fmla="*/ 2147483647 h 158"/>
              <a:gd name="T4" fmla="*/ 2147483647 w 101"/>
              <a:gd name="T5" fmla="*/ 2147483647 h 158"/>
              <a:gd name="T6" fmla="*/ 2147483647 w 101"/>
              <a:gd name="T7" fmla="*/ 2147483647 h 158"/>
              <a:gd name="T8" fmla="*/ 2147483647 w 101"/>
              <a:gd name="T9" fmla="*/ 2147483647 h 158"/>
              <a:gd name="T10" fmla="*/ 2147483647 w 101"/>
              <a:gd name="T11" fmla="*/ 2147483647 h 158"/>
              <a:gd name="T12" fmla="*/ 2147483647 w 101"/>
              <a:gd name="T13" fmla="*/ 2147483647 h 158"/>
              <a:gd name="T14" fmla="*/ 2147483647 w 101"/>
              <a:gd name="T15" fmla="*/ 2147483647 h 158"/>
              <a:gd name="T16" fmla="*/ 2147483647 w 101"/>
              <a:gd name="T17" fmla="*/ 2147483647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58"/>
              <a:gd name="T29" fmla="*/ 101 w 101"/>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58">
                <a:moveTo>
                  <a:pt x="7" y="154"/>
                </a:moveTo>
                <a:cubicBezTo>
                  <a:pt x="7" y="154"/>
                  <a:pt x="7" y="154"/>
                  <a:pt x="7" y="154"/>
                </a:cubicBezTo>
                <a:cubicBezTo>
                  <a:pt x="1" y="151"/>
                  <a:pt x="0" y="144"/>
                  <a:pt x="3" y="139"/>
                </a:cubicBezTo>
                <a:cubicBezTo>
                  <a:pt x="78" y="8"/>
                  <a:pt x="78" y="8"/>
                  <a:pt x="78" y="8"/>
                </a:cubicBezTo>
                <a:cubicBezTo>
                  <a:pt x="82" y="2"/>
                  <a:pt x="89" y="0"/>
                  <a:pt x="94" y="3"/>
                </a:cubicBezTo>
                <a:cubicBezTo>
                  <a:pt x="94" y="3"/>
                  <a:pt x="94" y="3"/>
                  <a:pt x="94" y="3"/>
                </a:cubicBezTo>
                <a:cubicBezTo>
                  <a:pt x="100" y="7"/>
                  <a:pt x="101" y="14"/>
                  <a:pt x="98" y="19"/>
                </a:cubicBezTo>
                <a:cubicBezTo>
                  <a:pt x="23" y="150"/>
                  <a:pt x="23" y="150"/>
                  <a:pt x="23" y="150"/>
                </a:cubicBezTo>
                <a:cubicBezTo>
                  <a:pt x="19" y="156"/>
                  <a:pt x="12" y="158"/>
                  <a:pt x="7" y="154"/>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7" name="Freeform 64"/>
          <p:cNvSpPr>
            <a:spLocks noChangeArrowheads="1"/>
          </p:cNvSpPr>
          <p:nvPr/>
        </p:nvSpPr>
        <p:spPr bwMode="auto">
          <a:xfrm>
            <a:off x="3786188" y="2637896"/>
            <a:ext cx="282575" cy="246062"/>
          </a:xfrm>
          <a:custGeom>
            <a:avLst/>
            <a:gdLst>
              <a:gd name="T0" fmla="*/ 2147483647 w 142"/>
              <a:gd name="T1" fmla="*/ 2147483647 h 123"/>
              <a:gd name="T2" fmla="*/ 2147483647 w 142"/>
              <a:gd name="T3" fmla="*/ 2147483647 h 123"/>
              <a:gd name="T4" fmla="*/ 2147483647 w 142"/>
              <a:gd name="T5" fmla="*/ 2147483647 h 123"/>
              <a:gd name="T6" fmla="*/ 2147483647 w 142"/>
              <a:gd name="T7" fmla="*/ 2147483647 h 123"/>
              <a:gd name="T8" fmla="*/ 2147483647 w 142"/>
              <a:gd name="T9" fmla="*/ 2147483647 h 123"/>
              <a:gd name="T10" fmla="*/ 2147483647 w 142"/>
              <a:gd name="T11" fmla="*/ 2147483647 h 123"/>
              <a:gd name="T12" fmla="*/ 2147483647 w 142"/>
              <a:gd name="T13" fmla="*/ 2147483647 h 123"/>
              <a:gd name="T14" fmla="*/ 2147483647 w 142"/>
              <a:gd name="T15" fmla="*/ 2147483647 h 123"/>
              <a:gd name="T16" fmla="*/ 2147483647 w 142"/>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23"/>
              <a:gd name="T29" fmla="*/ 142 w 142"/>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23">
                <a:moveTo>
                  <a:pt x="4" y="118"/>
                </a:moveTo>
                <a:cubicBezTo>
                  <a:pt x="4" y="118"/>
                  <a:pt x="4" y="118"/>
                  <a:pt x="4" y="118"/>
                </a:cubicBezTo>
                <a:cubicBezTo>
                  <a:pt x="0" y="113"/>
                  <a:pt x="1" y="106"/>
                  <a:pt x="6" y="101"/>
                </a:cubicBezTo>
                <a:cubicBezTo>
                  <a:pt x="122" y="4"/>
                  <a:pt x="122" y="4"/>
                  <a:pt x="122" y="4"/>
                </a:cubicBezTo>
                <a:cubicBezTo>
                  <a:pt x="127" y="0"/>
                  <a:pt x="134" y="1"/>
                  <a:pt x="138" y="6"/>
                </a:cubicBezTo>
                <a:cubicBezTo>
                  <a:pt x="138" y="6"/>
                  <a:pt x="138" y="6"/>
                  <a:pt x="138" y="6"/>
                </a:cubicBezTo>
                <a:cubicBezTo>
                  <a:pt x="142" y="10"/>
                  <a:pt x="141" y="18"/>
                  <a:pt x="136" y="22"/>
                </a:cubicBezTo>
                <a:cubicBezTo>
                  <a:pt x="20" y="119"/>
                  <a:pt x="20" y="119"/>
                  <a:pt x="20" y="119"/>
                </a:cubicBezTo>
                <a:cubicBezTo>
                  <a:pt x="16" y="123"/>
                  <a:pt x="8" y="122"/>
                  <a:pt x="4" y="118"/>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8" name="Freeform 65"/>
          <p:cNvSpPr>
            <a:spLocks noChangeArrowheads="1"/>
          </p:cNvSpPr>
          <p:nvPr/>
        </p:nvSpPr>
        <p:spPr bwMode="auto">
          <a:xfrm>
            <a:off x="2220913" y="2637896"/>
            <a:ext cx="280987" cy="246062"/>
          </a:xfrm>
          <a:custGeom>
            <a:avLst/>
            <a:gdLst>
              <a:gd name="T0" fmla="*/ 2147483647 w 141"/>
              <a:gd name="T1" fmla="*/ 2147483647 h 123"/>
              <a:gd name="T2" fmla="*/ 2147483647 w 141"/>
              <a:gd name="T3" fmla="*/ 2147483647 h 123"/>
              <a:gd name="T4" fmla="*/ 2147483647 w 141"/>
              <a:gd name="T5" fmla="*/ 2147483647 h 123"/>
              <a:gd name="T6" fmla="*/ 2147483647 w 141"/>
              <a:gd name="T7" fmla="*/ 2147483647 h 123"/>
              <a:gd name="T8" fmla="*/ 2147483647 w 141"/>
              <a:gd name="T9" fmla="*/ 2147483647 h 123"/>
              <a:gd name="T10" fmla="*/ 2147483647 w 141"/>
              <a:gd name="T11" fmla="*/ 2147483647 h 123"/>
              <a:gd name="T12" fmla="*/ 2147483647 w 141"/>
              <a:gd name="T13" fmla="*/ 2147483647 h 123"/>
              <a:gd name="T14" fmla="*/ 2147483647 w 141"/>
              <a:gd name="T15" fmla="*/ 2147483647 h 123"/>
              <a:gd name="T16" fmla="*/ 2147483647 w 141"/>
              <a:gd name="T17" fmla="*/ 214748364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23"/>
              <a:gd name="T29" fmla="*/ 141 w 14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23">
                <a:moveTo>
                  <a:pt x="137" y="118"/>
                </a:moveTo>
                <a:cubicBezTo>
                  <a:pt x="137" y="118"/>
                  <a:pt x="137" y="118"/>
                  <a:pt x="137" y="118"/>
                </a:cubicBezTo>
                <a:cubicBezTo>
                  <a:pt x="133" y="122"/>
                  <a:pt x="126" y="123"/>
                  <a:pt x="121" y="119"/>
                </a:cubicBezTo>
                <a:cubicBezTo>
                  <a:pt x="5" y="22"/>
                  <a:pt x="5" y="22"/>
                  <a:pt x="5" y="22"/>
                </a:cubicBezTo>
                <a:cubicBezTo>
                  <a:pt x="0" y="18"/>
                  <a:pt x="0" y="10"/>
                  <a:pt x="4" y="6"/>
                </a:cubicBezTo>
                <a:cubicBezTo>
                  <a:pt x="4" y="6"/>
                  <a:pt x="4" y="6"/>
                  <a:pt x="4" y="6"/>
                </a:cubicBezTo>
                <a:cubicBezTo>
                  <a:pt x="8" y="1"/>
                  <a:pt x="15" y="0"/>
                  <a:pt x="20" y="4"/>
                </a:cubicBezTo>
                <a:cubicBezTo>
                  <a:pt x="136" y="101"/>
                  <a:pt x="136" y="101"/>
                  <a:pt x="136" y="101"/>
                </a:cubicBezTo>
                <a:cubicBezTo>
                  <a:pt x="141" y="106"/>
                  <a:pt x="141" y="113"/>
                  <a:pt x="137" y="118"/>
                </a:cubicBezTo>
                <a:close/>
              </a:path>
            </a:pathLst>
          </a:cu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sp>
        <p:nvSpPr>
          <p:cNvPr id="32789" name="文本框 53"/>
          <p:cNvSpPr txBox="1">
            <a:spLocks noChangeArrowheads="1"/>
          </p:cNvSpPr>
          <p:nvPr/>
        </p:nvSpPr>
        <p:spPr bwMode="auto">
          <a:xfrm>
            <a:off x="2126424" y="3377363"/>
            <a:ext cx="2034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400" b="1" dirty="0">
                <a:solidFill>
                  <a:srgbClr val="1F4E79"/>
                </a:solidFill>
                <a:latin typeface="微软雅黑" panose="020B0503020204020204" pitchFamily="34" charset="-122"/>
              </a:rPr>
              <a:t>企业文化是</a:t>
            </a:r>
            <a:endParaRPr lang="en-US" altLang="zh-CN" sz="2400" b="1" dirty="0">
              <a:solidFill>
                <a:srgbClr val="1F4E79"/>
              </a:solidFill>
              <a:latin typeface="微软雅黑" panose="020B0503020204020204" pitchFamily="34" charset="-122"/>
            </a:endParaRPr>
          </a:p>
          <a:p>
            <a:pPr algn="ctr" eaLnBrk="1" hangingPunct="1"/>
            <a:r>
              <a:rPr lang="zh-CN" altLang="en-US" sz="2400" b="1" dirty="0">
                <a:solidFill>
                  <a:srgbClr val="1F4E79"/>
                </a:solidFill>
                <a:latin typeface="微软雅黑" panose="020B0503020204020204" pitchFamily="34" charset="-122"/>
              </a:rPr>
              <a:t>企业的灵魂</a:t>
            </a:r>
            <a:endParaRPr lang="zh-CN" altLang="en-US" sz="2400" b="1" dirty="0">
              <a:solidFill>
                <a:srgbClr val="1F4E79"/>
              </a:solidFill>
              <a:latin typeface="微软雅黑" panose="020B0503020204020204" pitchFamily="34" charset="-122"/>
            </a:endParaRPr>
          </a:p>
        </p:txBody>
      </p:sp>
      <p:sp>
        <p:nvSpPr>
          <p:cNvPr id="32790" name="文本框 54"/>
          <p:cNvSpPr txBox="1">
            <a:spLocks noChangeArrowheads="1"/>
          </p:cNvSpPr>
          <p:nvPr/>
        </p:nvSpPr>
        <p:spPr bwMode="auto">
          <a:xfrm>
            <a:off x="1092279" y="147957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215483"/>
                </a:solidFill>
                <a:latin typeface="微软雅黑" panose="020B0503020204020204" pitchFamily="34" charset="-122"/>
              </a:rPr>
              <a:t>核心理念</a:t>
            </a:r>
            <a:endParaRPr lang="zh-CN" altLang="en-US" b="1" dirty="0">
              <a:solidFill>
                <a:srgbClr val="215483"/>
              </a:solidFill>
              <a:latin typeface="微软雅黑" panose="020B0503020204020204" pitchFamily="34" charset="-122"/>
            </a:endParaRPr>
          </a:p>
        </p:txBody>
      </p:sp>
      <p:sp>
        <p:nvSpPr>
          <p:cNvPr id="32791" name="文本框 70"/>
          <p:cNvSpPr txBox="1">
            <a:spLocks noChangeArrowheads="1"/>
          </p:cNvSpPr>
          <p:nvPr/>
        </p:nvSpPr>
        <p:spPr bwMode="auto">
          <a:xfrm>
            <a:off x="4725143" y="150418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3693B8"/>
                </a:solidFill>
                <a:latin typeface="微软雅黑" panose="020B0503020204020204" pitchFamily="34" charset="-122"/>
              </a:rPr>
              <a:t>经营理念</a:t>
            </a:r>
            <a:endParaRPr lang="zh-CN" altLang="en-US" b="1" dirty="0">
              <a:solidFill>
                <a:srgbClr val="3693B8"/>
              </a:solidFill>
              <a:latin typeface="微软雅黑" panose="020B0503020204020204" pitchFamily="34" charset="-122"/>
            </a:endParaRPr>
          </a:p>
        </p:txBody>
      </p:sp>
      <p:sp>
        <p:nvSpPr>
          <p:cNvPr id="32792" name="文本框 71"/>
          <p:cNvSpPr txBox="1">
            <a:spLocks noChangeArrowheads="1"/>
          </p:cNvSpPr>
          <p:nvPr/>
        </p:nvSpPr>
        <p:spPr bwMode="auto">
          <a:xfrm>
            <a:off x="4743163" y="5085114"/>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215483"/>
                </a:solidFill>
                <a:latin typeface="微软雅黑" panose="020B0503020204020204" pitchFamily="34" charset="-122"/>
              </a:rPr>
              <a:t>人才理念</a:t>
            </a:r>
            <a:endParaRPr lang="zh-CN" altLang="en-US" b="1" dirty="0">
              <a:solidFill>
                <a:srgbClr val="215483"/>
              </a:solidFill>
              <a:latin typeface="微软雅黑" panose="020B0503020204020204" pitchFamily="34" charset="-122"/>
            </a:endParaRPr>
          </a:p>
        </p:txBody>
      </p:sp>
      <p:sp>
        <p:nvSpPr>
          <p:cNvPr id="32793" name="文本框 72"/>
          <p:cNvSpPr txBox="1">
            <a:spLocks noChangeArrowheads="1"/>
          </p:cNvSpPr>
          <p:nvPr/>
        </p:nvSpPr>
        <p:spPr bwMode="auto">
          <a:xfrm>
            <a:off x="1098903" y="505514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r>
              <a:rPr lang="zh-CN" altLang="en-US" b="1" dirty="0">
                <a:solidFill>
                  <a:srgbClr val="3693B8"/>
                </a:solidFill>
                <a:latin typeface="微软雅黑" panose="020B0503020204020204" pitchFamily="34" charset="-122"/>
              </a:rPr>
              <a:t>团队理念</a:t>
            </a:r>
            <a:endParaRPr lang="zh-CN" altLang="en-US" b="1" dirty="0">
              <a:solidFill>
                <a:srgbClr val="3693B8"/>
              </a:solidFill>
              <a:latin typeface="微软雅黑" panose="020B0503020204020204" pitchFamily="34" charset="-122"/>
            </a:endParaRPr>
          </a:p>
        </p:txBody>
      </p:sp>
      <p:sp>
        <p:nvSpPr>
          <p:cNvPr id="39" name="矩形 38"/>
          <p:cNvSpPr>
            <a:spLocks noChangeArrowheads="1"/>
          </p:cNvSpPr>
          <p:nvPr/>
        </p:nvSpPr>
        <p:spPr bwMode="auto">
          <a:xfrm>
            <a:off x="987425" y="24571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企业文化</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761365" y="1936115"/>
            <a:ext cx="1856740"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eaLnBrk="1" hangingPunct="1">
              <a:buNone/>
            </a:pPr>
            <a:r>
              <a:rPr lang="zh-CN" altLang="en-US" sz="1100" dirty="0">
                <a:solidFill>
                  <a:srgbClr val="595959"/>
                </a:solidFill>
                <a:latin typeface="微软雅黑" panose="020B0503020204020204" pitchFamily="34" charset="-122"/>
                <a:ea typeface="微软雅黑" panose="020B0503020204020204" pitchFamily="34" charset="-122"/>
                <a:sym typeface="+mn-ea"/>
              </a:rPr>
              <a:t>我们必须满足客户的要求；</a:t>
            </a:r>
            <a:endParaRPr lang="zh-CN" altLang="en-US" sz="1100" dirty="0">
              <a:solidFill>
                <a:srgbClr val="595959"/>
              </a:solidFill>
              <a:latin typeface="微软雅黑" panose="020B0503020204020204" pitchFamily="34" charset="-122"/>
              <a:ea typeface="微软雅黑" panose="020B0503020204020204" pitchFamily="34" charset="-122"/>
            </a:endParaRPr>
          </a:p>
          <a:p>
            <a:pPr eaLnBrk="1" hangingPunct="1">
              <a:buNone/>
            </a:pPr>
            <a:r>
              <a:rPr lang="zh-CN" altLang="en-US" sz="1100" dirty="0">
                <a:solidFill>
                  <a:srgbClr val="595959"/>
                </a:solidFill>
                <a:latin typeface="微软雅黑" panose="020B0503020204020204" pitchFamily="34" charset="-122"/>
                <a:ea typeface="微软雅黑" panose="020B0503020204020204" pitchFamily="34" charset="-122"/>
                <a:sym typeface="+mn-ea"/>
              </a:rPr>
              <a:t>并持续改进；力争超越顾客的期望。</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4454525" y="1901190"/>
            <a:ext cx="1849755" cy="2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rPr>
              <a:t>品质是企业制胜的保证</a:t>
            </a:r>
            <a:endParaRPr lang="zh-CN" altLang="en-US" sz="1100" dirty="0">
              <a:solidFill>
                <a:srgbClr val="595959"/>
              </a:solidFill>
              <a:latin typeface="方正细圆简体" pitchFamily="2" charset="-122"/>
              <a:ea typeface="方正细圆简体" pitchFamily="2" charset="-122"/>
            </a:endParaRPr>
          </a:p>
        </p:txBody>
      </p:sp>
      <p:sp>
        <p:nvSpPr>
          <p:cNvPr id="42" name="矩形 41"/>
          <p:cNvSpPr>
            <a:spLocks noChangeArrowheads="1"/>
          </p:cNvSpPr>
          <p:nvPr/>
        </p:nvSpPr>
        <p:spPr bwMode="auto">
          <a:xfrm>
            <a:off x="4454525" y="5454650"/>
            <a:ext cx="1826260" cy="47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l">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sym typeface="+mn-ea"/>
              </a:rPr>
              <a:t>尊重人才、鼓励创新、态度决定一切。</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762000" y="5424170"/>
            <a:ext cx="1995170" cy="2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rgbClr val="595959"/>
                </a:solidFill>
                <a:latin typeface="微软雅黑" panose="020B0503020204020204" pitchFamily="34" charset="-122"/>
                <a:ea typeface="微软雅黑" panose="020B0503020204020204" pitchFamily="34" charset="-122"/>
              </a:rPr>
              <a:t>强化竞争意识，营造团队精神。</a:t>
            </a:r>
            <a:endParaRPr lang="zh-CN" altLang="en-US" sz="1100" dirty="0">
              <a:solidFill>
                <a:srgbClr val="595959"/>
              </a:solidFill>
              <a:latin typeface="微软雅黑" panose="020B0503020204020204" pitchFamily="34" charset="-122"/>
              <a:ea typeface="微软雅黑" panose="020B0503020204020204" pitchFamily="34" charset="-122"/>
            </a:endParaRPr>
          </a:p>
        </p:txBody>
      </p:sp>
      <p:sp>
        <p:nvSpPr>
          <p:cNvPr id="45" name="矩形 44"/>
          <p:cNvSpPr>
            <a:spLocks noChangeArrowheads="1"/>
          </p:cNvSpPr>
          <p:nvPr/>
        </p:nvSpPr>
        <p:spPr bwMode="auto">
          <a:xfrm>
            <a:off x="7029360" y="1846154"/>
            <a:ext cx="4427572"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和晶科技的目标成为具有国际竞争力的大型专业智能控制器产品和服务的提供商</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p:cNvSpPr>
            <a:spLocks noChangeArrowheads="1"/>
          </p:cNvSpPr>
          <p:nvPr/>
        </p:nvSpPr>
        <p:spPr bwMode="auto">
          <a:xfrm>
            <a:off x="7040790" y="4347918"/>
            <a:ext cx="4427572"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未来几年，公司将利用物联网高速发展和家电节能降耗的发展趋势，以大型白色家电智能控制器为主导产品，充分发挥现有优势，增强研发能力，积极向其他领域拓展，实现产品多元化，以全球知名企业为目标客户，走规模化发展、逐步升级的道路，使公司发展成为具有国际竞争力的大型专业智能控制器产品和服务的提供商。</a:t>
            </a:r>
            <a:endPar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7" name="矩形 46"/>
          <p:cNvSpPr>
            <a:spLocks noChangeArrowheads="1"/>
          </p:cNvSpPr>
          <p:nvPr/>
        </p:nvSpPr>
        <p:spPr bwMode="auto">
          <a:xfrm>
            <a:off x="7041140" y="2726326"/>
            <a:ext cx="4427572"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和晶科技以先进的生产、检测、试验设备使公司的生产、实验装备水平跻身国内领先水平</a:t>
            </a:r>
            <a:endPar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30000"/>
              </a:lnSpc>
              <a:buFont typeface="Arial" panose="020B0604020202020204" pitchFamily="34" charset="0"/>
              <a:buNone/>
            </a:pPr>
            <a:r>
              <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和晶科技先进的生产、检测、试验设备使公司的生产、实验水平跻身国内领先水平，同时多年的电子智能控制器生产经验让我们的管理具备国际一流水准。</a:t>
            </a:r>
            <a:endParaRPr sz="11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9" name="矩形 48"/>
          <p:cNvSpPr/>
          <p:nvPr/>
        </p:nvSpPr>
        <p:spPr>
          <a:xfrm rot="16200000" flipH="1">
            <a:off x="8745740" y="815065"/>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50" name="矩形 49"/>
          <p:cNvSpPr/>
          <p:nvPr/>
        </p:nvSpPr>
        <p:spPr>
          <a:xfrm rot="16200000" flipH="1">
            <a:off x="8745740" y="2391156"/>
            <a:ext cx="10800" cy="3420000"/>
          </a:xfrm>
          <a:prstGeom prst="rect">
            <a:avLst/>
          </a:prstGeom>
          <a:solidFill>
            <a:srgbClr val="369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32776"/>
                                        </p:tgtEl>
                                        <p:attrNameLst>
                                          <p:attrName>style.visibility</p:attrName>
                                        </p:attrNameLst>
                                      </p:cBhvr>
                                      <p:to>
                                        <p:strVal val="visible"/>
                                      </p:to>
                                    </p:set>
                                    <p:animEffect transition="in" filter="fade">
                                      <p:cBhvr>
                                        <p:cTn id="15" dur="1000"/>
                                        <p:tgtEl>
                                          <p:spTgt spid="32776"/>
                                        </p:tgtEl>
                                      </p:cBhvr>
                                    </p:animEffect>
                                    <p:anim calcmode="lin" valueType="num">
                                      <p:cBhvr>
                                        <p:cTn id="16" dur="1000" fill="hold"/>
                                        <p:tgtEl>
                                          <p:spTgt spid="32776"/>
                                        </p:tgtEl>
                                        <p:attrNameLst>
                                          <p:attrName>ppt_x</p:attrName>
                                        </p:attrNameLst>
                                      </p:cBhvr>
                                      <p:tavLst>
                                        <p:tav tm="0">
                                          <p:val>
                                            <p:strVal val="#ppt_x"/>
                                          </p:val>
                                        </p:tav>
                                        <p:tav tm="100000">
                                          <p:val>
                                            <p:strVal val="#ppt_x"/>
                                          </p:val>
                                        </p:tav>
                                      </p:tavLst>
                                    </p:anim>
                                    <p:anim calcmode="lin" valueType="num">
                                      <p:cBhvr>
                                        <p:cTn id="17" dur="1000" fill="hold"/>
                                        <p:tgtEl>
                                          <p:spTgt spid="3277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777"/>
                                        </p:tgtEl>
                                        <p:attrNameLst>
                                          <p:attrName>style.visibility</p:attrName>
                                        </p:attrNameLst>
                                      </p:cBhvr>
                                      <p:to>
                                        <p:strVal val="visible"/>
                                      </p:to>
                                    </p:set>
                                    <p:animEffect transition="in" filter="fade">
                                      <p:cBhvr>
                                        <p:cTn id="20" dur="1000"/>
                                        <p:tgtEl>
                                          <p:spTgt spid="32777"/>
                                        </p:tgtEl>
                                      </p:cBhvr>
                                    </p:animEffect>
                                    <p:anim calcmode="lin" valueType="num">
                                      <p:cBhvr>
                                        <p:cTn id="21" dur="1000" fill="hold"/>
                                        <p:tgtEl>
                                          <p:spTgt spid="32777"/>
                                        </p:tgtEl>
                                        <p:attrNameLst>
                                          <p:attrName>ppt_x</p:attrName>
                                        </p:attrNameLst>
                                      </p:cBhvr>
                                      <p:tavLst>
                                        <p:tav tm="0">
                                          <p:val>
                                            <p:strVal val="#ppt_x"/>
                                          </p:val>
                                        </p:tav>
                                        <p:tav tm="100000">
                                          <p:val>
                                            <p:strVal val="#ppt_x"/>
                                          </p:val>
                                        </p:tav>
                                      </p:tavLst>
                                    </p:anim>
                                    <p:anim calcmode="lin" valueType="num">
                                      <p:cBhvr>
                                        <p:cTn id="22" dur="1000" fill="hold"/>
                                        <p:tgtEl>
                                          <p:spTgt spid="3277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778"/>
                                        </p:tgtEl>
                                        <p:attrNameLst>
                                          <p:attrName>style.visibility</p:attrName>
                                        </p:attrNameLst>
                                      </p:cBhvr>
                                      <p:to>
                                        <p:strVal val="visible"/>
                                      </p:to>
                                    </p:set>
                                    <p:animEffect transition="in" filter="fade">
                                      <p:cBhvr>
                                        <p:cTn id="25" dur="1000"/>
                                        <p:tgtEl>
                                          <p:spTgt spid="32778"/>
                                        </p:tgtEl>
                                      </p:cBhvr>
                                    </p:animEffect>
                                    <p:anim calcmode="lin" valueType="num">
                                      <p:cBhvr>
                                        <p:cTn id="26" dur="1000" fill="hold"/>
                                        <p:tgtEl>
                                          <p:spTgt spid="32778"/>
                                        </p:tgtEl>
                                        <p:attrNameLst>
                                          <p:attrName>ppt_x</p:attrName>
                                        </p:attrNameLst>
                                      </p:cBhvr>
                                      <p:tavLst>
                                        <p:tav tm="0">
                                          <p:val>
                                            <p:strVal val="#ppt_x"/>
                                          </p:val>
                                        </p:tav>
                                        <p:tav tm="100000">
                                          <p:val>
                                            <p:strVal val="#ppt_x"/>
                                          </p:val>
                                        </p:tav>
                                      </p:tavLst>
                                    </p:anim>
                                    <p:anim calcmode="lin" valueType="num">
                                      <p:cBhvr>
                                        <p:cTn id="27" dur="1000" fill="hold"/>
                                        <p:tgtEl>
                                          <p:spTgt spid="3277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2779"/>
                                        </p:tgtEl>
                                        <p:attrNameLst>
                                          <p:attrName>style.visibility</p:attrName>
                                        </p:attrNameLst>
                                      </p:cBhvr>
                                      <p:to>
                                        <p:strVal val="visible"/>
                                      </p:to>
                                    </p:set>
                                    <p:animEffect transition="in" filter="fade">
                                      <p:cBhvr>
                                        <p:cTn id="30" dur="1000"/>
                                        <p:tgtEl>
                                          <p:spTgt spid="32779"/>
                                        </p:tgtEl>
                                      </p:cBhvr>
                                    </p:animEffect>
                                    <p:anim calcmode="lin" valueType="num">
                                      <p:cBhvr>
                                        <p:cTn id="31" dur="1000" fill="hold"/>
                                        <p:tgtEl>
                                          <p:spTgt spid="32779"/>
                                        </p:tgtEl>
                                        <p:attrNameLst>
                                          <p:attrName>ppt_x</p:attrName>
                                        </p:attrNameLst>
                                      </p:cBhvr>
                                      <p:tavLst>
                                        <p:tav tm="0">
                                          <p:val>
                                            <p:strVal val="#ppt_x"/>
                                          </p:val>
                                        </p:tav>
                                        <p:tav tm="100000">
                                          <p:val>
                                            <p:strVal val="#ppt_x"/>
                                          </p:val>
                                        </p:tav>
                                      </p:tavLst>
                                    </p:anim>
                                    <p:anim calcmode="lin" valueType="num">
                                      <p:cBhvr>
                                        <p:cTn id="32" dur="1000" fill="hold"/>
                                        <p:tgtEl>
                                          <p:spTgt spid="3277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2780"/>
                                        </p:tgtEl>
                                        <p:attrNameLst>
                                          <p:attrName>style.visibility</p:attrName>
                                        </p:attrNameLst>
                                      </p:cBhvr>
                                      <p:to>
                                        <p:strVal val="visible"/>
                                      </p:to>
                                    </p:set>
                                    <p:animEffect transition="in" filter="fade">
                                      <p:cBhvr>
                                        <p:cTn id="35" dur="1000"/>
                                        <p:tgtEl>
                                          <p:spTgt spid="32780"/>
                                        </p:tgtEl>
                                      </p:cBhvr>
                                    </p:animEffect>
                                    <p:anim calcmode="lin" valueType="num">
                                      <p:cBhvr>
                                        <p:cTn id="36" dur="1000" fill="hold"/>
                                        <p:tgtEl>
                                          <p:spTgt spid="32780"/>
                                        </p:tgtEl>
                                        <p:attrNameLst>
                                          <p:attrName>ppt_x</p:attrName>
                                        </p:attrNameLst>
                                      </p:cBhvr>
                                      <p:tavLst>
                                        <p:tav tm="0">
                                          <p:val>
                                            <p:strVal val="#ppt_x"/>
                                          </p:val>
                                        </p:tav>
                                        <p:tav tm="100000">
                                          <p:val>
                                            <p:strVal val="#ppt_x"/>
                                          </p:val>
                                        </p:tav>
                                      </p:tavLst>
                                    </p:anim>
                                    <p:anim calcmode="lin" valueType="num">
                                      <p:cBhvr>
                                        <p:cTn id="37" dur="1000" fill="hold"/>
                                        <p:tgtEl>
                                          <p:spTgt spid="3278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2781"/>
                                        </p:tgtEl>
                                        <p:attrNameLst>
                                          <p:attrName>style.visibility</p:attrName>
                                        </p:attrNameLst>
                                      </p:cBhvr>
                                      <p:to>
                                        <p:strVal val="visible"/>
                                      </p:to>
                                    </p:set>
                                    <p:animEffect transition="in" filter="fade">
                                      <p:cBhvr>
                                        <p:cTn id="40" dur="1000"/>
                                        <p:tgtEl>
                                          <p:spTgt spid="32781"/>
                                        </p:tgtEl>
                                      </p:cBhvr>
                                    </p:animEffect>
                                    <p:anim calcmode="lin" valueType="num">
                                      <p:cBhvr>
                                        <p:cTn id="41" dur="1000" fill="hold"/>
                                        <p:tgtEl>
                                          <p:spTgt spid="32781"/>
                                        </p:tgtEl>
                                        <p:attrNameLst>
                                          <p:attrName>ppt_x</p:attrName>
                                        </p:attrNameLst>
                                      </p:cBhvr>
                                      <p:tavLst>
                                        <p:tav tm="0">
                                          <p:val>
                                            <p:strVal val="#ppt_x"/>
                                          </p:val>
                                        </p:tav>
                                        <p:tav tm="100000">
                                          <p:val>
                                            <p:strVal val="#ppt_x"/>
                                          </p:val>
                                        </p:tav>
                                      </p:tavLst>
                                    </p:anim>
                                    <p:anim calcmode="lin" valueType="num">
                                      <p:cBhvr>
                                        <p:cTn id="42" dur="1000" fill="hold"/>
                                        <p:tgtEl>
                                          <p:spTgt spid="3278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782"/>
                                        </p:tgtEl>
                                        <p:attrNameLst>
                                          <p:attrName>style.visibility</p:attrName>
                                        </p:attrNameLst>
                                      </p:cBhvr>
                                      <p:to>
                                        <p:strVal val="visible"/>
                                      </p:to>
                                    </p:set>
                                    <p:animEffect transition="in" filter="fade">
                                      <p:cBhvr>
                                        <p:cTn id="45" dur="1000"/>
                                        <p:tgtEl>
                                          <p:spTgt spid="32782"/>
                                        </p:tgtEl>
                                      </p:cBhvr>
                                    </p:animEffect>
                                    <p:anim calcmode="lin" valueType="num">
                                      <p:cBhvr>
                                        <p:cTn id="46" dur="1000" fill="hold"/>
                                        <p:tgtEl>
                                          <p:spTgt spid="32782"/>
                                        </p:tgtEl>
                                        <p:attrNameLst>
                                          <p:attrName>ppt_x</p:attrName>
                                        </p:attrNameLst>
                                      </p:cBhvr>
                                      <p:tavLst>
                                        <p:tav tm="0">
                                          <p:val>
                                            <p:strVal val="#ppt_x"/>
                                          </p:val>
                                        </p:tav>
                                        <p:tav tm="100000">
                                          <p:val>
                                            <p:strVal val="#ppt_x"/>
                                          </p:val>
                                        </p:tav>
                                      </p:tavLst>
                                    </p:anim>
                                    <p:anim calcmode="lin" valueType="num">
                                      <p:cBhvr>
                                        <p:cTn id="47" dur="1000" fill="hold"/>
                                        <p:tgtEl>
                                          <p:spTgt spid="3278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2783"/>
                                        </p:tgtEl>
                                        <p:attrNameLst>
                                          <p:attrName>style.visibility</p:attrName>
                                        </p:attrNameLst>
                                      </p:cBhvr>
                                      <p:to>
                                        <p:strVal val="visible"/>
                                      </p:to>
                                    </p:set>
                                    <p:animEffect transition="in" filter="fade">
                                      <p:cBhvr>
                                        <p:cTn id="50" dur="1000"/>
                                        <p:tgtEl>
                                          <p:spTgt spid="32783"/>
                                        </p:tgtEl>
                                      </p:cBhvr>
                                    </p:animEffect>
                                    <p:anim calcmode="lin" valueType="num">
                                      <p:cBhvr>
                                        <p:cTn id="51" dur="1000" fill="hold"/>
                                        <p:tgtEl>
                                          <p:spTgt spid="32783"/>
                                        </p:tgtEl>
                                        <p:attrNameLst>
                                          <p:attrName>ppt_x</p:attrName>
                                        </p:attrNameLst>
                                      </p:cBhvr>
                                      <p:tavLst>
                                        <p:tav tm="0">
                                          <p:val>
                                            <p:strVal val="#ppt_x"/>
                                          </p:val>
                                        </p:tav>
                                        <p:tav tm="100000">
                                          <p:val>
                                            <p:strVal val="#ppt_x"/>
                                          </p:val>
                                        </p:tav>
                                      </p:tavLst>
                                    </p:anim>
                                    <p:anim calcmode="lin" valueType="num">
                                      <p:cBhvr>
                                        <p:cTn id="52" dur="1000" fill="hold"/>
                                        <p:tgtEl>
                                          <p:spTgt spid="3278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2784"/>
                                        </p:tgtEl>
                                        <p:attrNameLst>
                                          <p:attrName>style.visibility</p:attrName>
                                        </p:attrNameLst>
                                      </p:cBhvr>
                                      <p:to>
                                        <p:strVal val="visible"/>
                                      </p:to>
                                    </p:set>
                                    <p:animEffect transition="in" filter="fade">
                                      <p:cBhvr>
                                        <p:cTn id="55" dur="1000"/>
                                        <p:tgtEl>
                                          <p:spTgt spid="32784"/>
                                        </p:tgtEl>
                                      </p:cBhvr>
                                    </p:animEffect>
                                    <p:anim calcmode="lin" valueType="num">
                                      <p:cBhvr>
                                        <p:cTn id="56" dur="1000" fill="hold"/>
                                        <p:tgtEl>
                                          <p:spTgt spid="32784"/>
                                        </p:tgtEl>
                                        <p:attrNameLst>
                                          <p:attrName>ppt_x</p:attrName>
                                        </p:attrNameLst>
                                      </p:cBhvr>
                                      <p:tavLst>
                                        <p:tav tm="0">
                                          <p:val>
                                            <p:strVal val="#ppt_x"/>
                                          </p:val>
                                        </p:tav>
                                        <p:tav tm="100000">
                                          <p:val>
                                            <p:strVal val="#ppt_x"/>
                                          </p:val>
                                        </p:tav>
                                      </p:tavLst>
                                    </p:anim>
                                    <p:anim calcmode="lin" valueType="num">
                                      <p:cBhvr>
                                        <p:cTn id="57" dur="1000" fill="hold"/>
                                        <p:tgtEl>
                                          <p:spTgt spid="3278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2785"/>
                                        </p:tgtEl>
                                        <p:attrNameLst>
                                          <p:attrName>style.visibility</p:attrName>
                                        </p:attrNameLst>
                                      </p:cBhvr>
                                      <p:to>
                                        <p:strVal val="visible"/>
                                      </p:to>
                                    </p:set>
                                    <p:animEffect transition="in" filter="fade">
                                      <p:cBhvr>
                                        <p:cTn id="60" dur="1000"/>
                                        <p:tgtEl>
                                          <p:spTgt spid="32785"/>
                                        </p:tgtEl>
                                      </p:cBhvr>
                                    </p:animEffect>
                                    <p:anim calcmode="lin" valueType="num">
                                      <p:cBhvr>
                                        <p:cTn id="61" dur="1000" fill="hold"/>
                                        <p:tgtEl>
                                          <p:spTgt spid="32785"/>
                                        </p:tgtEl>
                                        <p:attrNameLst>
                                          <p:attrName>ppt_x</p:attrName>
                                        </p:attrNameLst>
                                      </p:cBhvr>
                                      <p:tavLst>
                                        <p:tav tm="0">
                                          <p:val>
                                            <p:strVal val="#ppt_x"/>
                                          </p:val>
                                        </p:tav>
                                        <p:tav tm="100000">
                                          <p:val>
                                            <p:strVal val="#ppt_x"/>
                                          </p:val>
                                        </p:tav>
                                      </p:tavLst>
                                    </p:anim>
                                    <p:anim calcmode="lin" valueType="num">
                                      <p:cBhvr>
                                        <p:cTn id="62" dur="1000" fill="hold"/>
                                        <p:tgtEl>
                                          <p:spTgt spid="3278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2786"/>
                                        </p:tgtEl>
                                        <p:attrNameLst>
                                          <p:attrName>style.visibility</p:attrName>
                                        </p:attrNameLst>
                                      </p:cBhvr>
                                      <p:to>
                                        <p:strVal val="visible"/>
                                      </p:to>
                                    </p:set>
                                    <p:animEffect transition="in" filter="fade">
                                      <p:cBhvr>
                                        <p:cTn id="65" dur="1000"/>
                                        <p:tgtEl>
                                          <p:spTgt spid="32786"/>
                                        </p:tgtEl>
                                      </p:cBhvr>
                                    </p:animEffect>
                                    <p:anim calcmode="lin" valueType="num">
                                      <p:cBhvr>
                                        <p:cTn id="66" dur="1000" fill="hold"/>
                                        <p:tgtEl>
                                          <p:spTgt spid="32786"/>
                                        </p:tgtEl>
                                        <p:attrNameLst>
                                          <p:attrName>ppt_x</p:attrName>
                                        </p:attrNameLst>
                                      </p:cBhvr>
                                      <p:tavLst>
                                        <p:tav tm="0">
                                          <p:val>
                                            <p:strVal val="#ppt_x"/>
                                          </p:val>
                                        </p:tav>
                                        <p:tav tm="100000">
                                          <p:val>
                                            <p:strVal val="#ppt_x"/>
                                          </p:val>
                                        </p:tav>
                                      </p:tavLst>
                                    </p:anim>
                                    <p:anim calcmode="lin" valueType="num">
                                      <p:cBhvr>
                                        <p:cTn id="67" dur="1000" fill="hold"/>
                                        <p:tgtEl>
                                          <p:spTgt spid="3278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2787"/>
                                        </p:tgtEl>
                                        <p:attrNameLst>
                                          <p:attrName>style.visibility</p:attrName>
                                        </p:attrNameLst>
                                      </p:cBhvr>
                                      <p:to>
                                        <p:strVal val="visible"/>
                                      </p:to>
                                    </p:set>
                                    <p:animEffect transition="in" filter="fade">
                                      <p:cBhvr>
                                        <p:cTn id="70" dur="1000"/>
                                        <p:tgtEl>
                                          <p:spTgt spid="32787"/>
                                        </p:tgtEl>
                                      </p:cBhvr>
                                    </p:animEffect>
                                    <p:anim calcmode="lin" valueType="num">
                                      <p:cBhvr>
                                        <p:cTn id="71" dur="1000" fill="hold"/>
                                        <p:tgtEl>
                                          <p:spTgt spid="32787"/>
                                        </p:tgtEl>
                                        <p:attrNameLst>
                                          <p:attrName>ppt_x</p:attrName>
                                        </p:attrNameLst>
                                      </p:cBhvr>
                                      <p:tavLst>
                                        <p:tav tm="0">
                                          <p:val>
                                            <p:strVal val="#ppt_x"/>
                                          </p:val>
                                        </p:tav>
                                        <p:tav tm="100000">
                                          <p:val>
                                            <p:strVal val="#ppt_x"/>
                                          </p:val>
                                        </p:tav>
                                      </p:tavLst>
                                    </p:anim>
                                    <p:anim calcmode="lin" valueType="num">
                                      <p:cBhvr>
                                        <p:cTn id="72" dur="1000" fill="hold"/>
                                        <p:tgtEl>
                                          <p:spTgt spid="3278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2788"/>
                                        </p:tgtEl>
                                        <p:attrNameLst>
                                          <p:attrName>style.visibility</p:attrName>
                                        </p:attrNameLst>
                                      </p:cBhvr>
                                      <p:to>
                                        <p:strVal val="visible"/>
                                      </p:to>
                                    </p:set>
                                    <p:animEffect transition="in" filter="fade">
                                      <p:cBhvr>
                                        <p:cTn id="75" dur="1000"/>
                                        <p:tgtEl>
                                          <p:spTgt spid="32788"/>
                                        </p:tgtEl>
                                      </p:cBhvr>
                                    </p:animEffect>
                                    <p:anim calcmode="lin" valueType="num">
                                      <p:cBhvr>
                                        <p:cTn id="76" dur="1000" fill="hold"/>
                                        <p:tgtEl>
                                          <p:spTgt spid="32788"/>
                                        </p:tgtEl>
                                        <p:attrNameLst>
                                          <p:attrName>ppt_x</p:attrName>
                                        </p:attrNameLst>
                                      </p:cBhvr>
                                      <p:tavLst>
                                        <p:tav tm="0">
                                          <p:val>
                                            <p:strVal val="#ppt_x"/>
                                          </p:val>
                                        </p:tav>
                                        <p:tav tm="100000">
                                          <p:val>
                                            <p:strVal val="#ppt_x"/>
                                          </p:val>
                                        </p:tav>
                                      </p:tavLst>
                                    </p:anim>
                                    <p:anim calcmode="lin" valueType="num">
                                      <p:cBhvr>
                                        <p:cTn id="77" dur="1000" fill="hold"/>
                                        <p:tgtEl>
                                          <p:spTgt spid="3278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2789"/>
                                        </p:tgtEl>
                                        <p:attrNameLst>
                                          <p:attrName>style.visibility</p:attrName>
                                        </p:attrNameLst>
                                      </p:cBhvr>
                                      <p:to>
                                        <p:strVal val="visible"/>
                                      </p:to>
                                    </p:set>
                                    <p:animEffect transition="in" filter="fade">
                                      <p:cBhvr>
                                        <p:cTn id="80" dur="1000"/>
                                        <p:tgtEl>
                                          <p:spTgt spid="32789"/>
                                        </p:tgtEl>
                                      </p:cBhvr>
                                    </p:animEffect>
                                    <p:anim calcmode="lin" valueType="num">
                                      <p:cBhvr>
                                        <p:cTn id="81" dur="1000" fill="hold"/>
                                        <p:tgtEl>
                                          <p:spTgt spid="32789"/>
                                        </p:tgtEl>
                                        <p:attrNameLst>
                                          <p:attrName>ppt_x</p:attrName>
                                        </p:attrNameLst>
                                      </p:cBhvr>
                                      <p:tavLst>
                                        <p:tav tm="0">
                                          <p:val>
                                            <p:strVal val="#ppt_x"/>
                                          </p:val>
                                        </p:tav>
                                        <p:tav tm="100000">
                                          <p:val>
                                            <p:strVal val="#ppt_x"/>
                                          </p:val>
                                        </p:tav>
                                      </p:tavLst>
                                    </p:anim>
                                    <p:anim calcmode="lin" valueType="num">
                                      <p:cBhvr>
                                        <p:cTn id="82" dur="1000" fill="hold"/>
                                        <p:tgtEl>
                                          <p:spTgt spid="3278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2790"/>
                                        </p:tgtEl>
                                        <p:attrNameLst>
                                          <p:attrName>style.visibility</p:attrName>
                                        </p:attrNameLst>
                                      </p:cBhvr>
                                      <p:to>
                                        <p:strVal val="visible"/>
                                      </p:to>
                                    </p:set>
                                    <p:animEffect transition="in" filter="fade">
                                      <p:cBhvr>
                                        <p:cTn id="85" dur="1000"/>
                                        <p:tgtEl>
                                          <p:spTgt spid="32790"/>
                                        </p:tgtEl>
                                      </p:cBhvr>
                                    </p:animEffect>
                                    <p:anim calcmode="lin" valueType="num">
                                      <p:cBhvr>
                                        <p:cTn id="86" dur="1000" fill="hold"/>
                                        <p:tgtEl>
                                          <p:spTgt spid="32790"/>
                                        </p:tgtEl>
                                        <p:attrNameLst>
                                          <p:attrName>ppt_x</p:attrName>
                                        </p:attrNameLst>
                                      </p:cBhvr>
                                      <p:tavLst>
                                        <p:tav tm="0">
                                          <p:val>
                                            <p:strVal val="#ppt_x"/>
                                          </p:val>
                                        </p:tav>
                                        <p:tav tm="100000">
                                          <p:val>
                                            <p:strVal val="#ppt_x"/>
                                          </p:val>
                                        </p:tav>
                                      </p:tavLst>
                                    </p:anim>
                                    <p:anim calcmode="lin" valueType="num">
                                      <p:cBhvr>
                                        <p:cTn id="87" dur="1000" fill="hold"/>
                                        <p:tgtEl>
                                          <p:spTgt spid="3279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2791"/>
                                        </p:tgtEl>
                                        <p:attrNameLst>
                                          <p:attrName>style.visibility</p:attrName>
                                        </p:attrNameLst>
                                      </p:cBhvr>
                                      <p:to>
                                        <p:strVal val="visible"/>
                                      </p:to>
                                    </p:set>
                                    <p:animEffect transition="in" filter="fade">
                                      <p:cBhvr>
                                        <p:cTn id="90" dur="1000"/>
                                        <p:tgtEl>
                                          <p:spTgt spid="32791"/>
                                        </p:tgtEl>
                                      </p:cBhvr>
                                    </p:animEffect>
                                    <p:anim calcmode="lin" valueType="num">
                                      <p:cBhvr>
                                        <p:cTn id="91" dur="1000" fill="hold"/>
                                        <p:tgtEl>
                                          <p:spTgt spid="32791"/>
                                        </p:tgtEl>
                                        <p:attrNameLst>
                                          <p:attrName>ppt_x</p:attrName>
                                        </p:attrNameLst>
                                      </p:cBhvr>
                                      <p:tavLst>
                                        <p:tav tm="0">
                                          <p:val>
                                            <p:strVal val="#ppt_x"/>
                                          </p:val>
                                        </p:tav>
                                        <p:tav tm="100000">
                                          <p:val>
                                            <p:strVal val="#ppt_x"/>
                                          </p:val>
                                        </p:tav>
                                      </p:tavLst>
                                    </p:anim>
                                    <p:anim calcmode="lin" valueType="num">
                                      <p:cBhvr>
                                        <p:cTn id="92" dur="1000" fill="hold"/>
                                        <p:tgtEl>
                                          <p:spTgt spid="3279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792"/>
                                        </p:tgtEl>
                                        <p:attrNameLst>
                                          <p:attrName>style.visibility</p:attrName>
                                        </p:attrNameLst>
                                      </p:cBhvr>
                                      <p:to>
                                        <p:strVal val="visible"/>
                                      </p:to>
                                    </p:set>
                                    <p:animEffect transition="in" filter="fade">
                                      <p:cBhvr>
                                        <p:cTn id="95" dur="1000"/>
                                        <p:tgtEl>
                                          <p:spTgt spid="32792"/>
                                        </p:tgtEl>
                                      </p:cBhvr>
                                    </p:animEffect>
                                    <p:anim calcmode="lin" valueType="num">
                                      <p:cBhvr>
                                        <p:cTn id="96" dur="1000" fill="hold"/>
                                        <p:tgtEl>
                                          <p:spTgt spid="32792"/>
                                        </p:tgtEl>
                                        <p:attrNameLst>
                                          <p:attrName>ppt_x</p:attrName>
                                        </p:attrNameLst>
                                      </p:cBhvr>
                                      <p:tavLst>
                                        <p:tav tm="0">
                                          <p:val>
                                            <p:strVal val="#ppt_x"/>
                                          </p:val>
                                        </p:tav>
                                        <p:tav tm="100000">
                                          <p:val>
                                            <p:strVal val="#ppt_x"/>
                                          </p:val>
                                        </p:tav>
                                      </p:tavLst>
                                    </p:anim>
                                    <p:anim calcmode="lin" valueType="num">
                                      <p:cBhvr>
                                        <p:cTn id="97" dur="1000" fill="hold"/>
                                        <p:tgtEl>
                                          <p:spTgt spid="3279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793"/>
                                        </p:tgtEl>
                                        <p:attrNameLst>
                                          <p:attrName>style.visibility</p:attrName>
                                        </p:attrNameLst>
                                      </p:cBhvr>
                                      <p:to>
                                        <p:strVal val="visible"/>
                                      </p:to>
                                    </p:set>
                                    <p:animEffect transition="in" filter="fade">
                                      <p:cBhvr>
                                        <p:cTn id="100" dur="1000"/>
                                        <p:tgtEl>
                                          <p:spTgt spid="32793"/>
                                        </p:tgtEl>
                                      </p:cBhvr>
                                    </p:animEffect>
                                    <p:anim calcmode="lin" valueType="num">
                                      <p:cBhvr>
                                        <p:cTn id="101" dur="1000" fill="hold"/>
                                        <p:tgtEl>
                                          <p:spTgt spid="32793"/>
                                        </p:tgtEl>
                                        <p:attrNameLst>
                                          <p:attrName>ppt_x</p:attrName>
                                        </p:attrNameLst>
                                      </p:cBhvr>
                                      <p:tavLst>
                                        <p:tav tm="0">
                                          <p:val>
                                            <p:strVal val="#ppt_x"/>
                                          </p:val>
                                        </p:tav>
                                        <p:tav tm="100000">
                                          <p:val>
                                            <p:strVal val="#ppt_x"/>
                                          </p:val>
                                        </p:tav>
                                      </p:tavLst>
                                    </p:anim>
                                    <p:anim calcmode="lin" valueType="num">
                                      <p:cBhvr>
                                        <p:cTn id="102" dur="1000" fill="hold"/>
                                        <p:tgtEl>
                                          <p:spTgt spid="3279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1000"/>
                                        <p:tgtEl>
                                          <p:spTgt spid="40"/>
                                        </p:tgtEl>
                                      </p:cBhvr>
                                    </p:animEffect>
                                    <p:anim calcmode="lin" valueType="num">
                                      <p:cBhvr>
                                        <p:cTn id="106" dur="1000" fill="hold"/>
                                        <p:tgtEl>
                                          <p:spTgt spid="40"/>
                                        </p:tgtEl>
                                        <p:attrNameLst>
                                          <p:attrName>ppt_x</p:attrName>
                                        </p:attrNameLst>
                                      </p:cBhvr>
                                      <p:tavLst>
                                        <p:tav tm="0">
                                          <p:val>
                                            <p:strVal val="#ppt_x"/>
                                          </p:val>
                                        </p:tav>
                                        <p:tav tm="100000">
                                          <p:val>
                                            <p:strVal val="#ppt_x"/>
                                          </p:val>
                                        </p:tav>
                                      </p:tavLst>
                                    </p:anim>
                                    <p:anim calcmode="lin" valueType="num">
                                      <p:cBhvr>
                                        <p:cTn id="107" dur="1000" fill="hold"/>
                                        <p:tgtEl>
                                          <p:spTgt spid="4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1000"/>
                                        <p:tgtEl>
                                          <p:spTgt spid="41"/>
                                        </p:tgtEl>
                                      </p:cBhvr>
                                    </p:animEffect>
                                    <p:anim calcmode="lin" valueType="num">
                                      <p:cBhvr>
                                        <p:cTn id="111" dur="1000" fill="hold"/>
                                        <p:tgtEl>
                                          <p:spTgt spid="41"/>
                                        </p:tgtEl>
                                        <p:attrNameLst>
                                          <p:attrName>ppt_x</p:attrName>
                                        </p:attrNameLst>
                                      </p:cBhvr>
                                      <p:tavLst>
                                        <p:tav tm="0">
                                          <p:val>
                                            <p:strVal val="#ppt_x"/>
                                          </p:val>
                                        </p:tav>
                                        <p:tav tm="100000">
                                          <p:val>
                                            <p:strVal val="#ppt_x"/>
                                          </p:val>
                                        </p:tav>
                                      </p:tavLst>
                                    </p:anim>
                                    <p:anim calcmode="lin" valueType="num">
                                      <p:cBhvr>
                                        <p:cTn id="112" dur="1000" fill="hold"/>
                                        <p:tgtEl>
                                          <p:spTgt spid="4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1000"/>
                                        <p:tgtEl>
                                          <p:spTgt spid="42"/>
                                        </p:tgtEl>
                                      </p:cBhvr>
                                    </p:animEffect>
                                    <p:anim calcmode="lin" valueType="num">
                                      <p:cBhvr>
                                        <p:cTn id="116" dur="1000" fill="hold"/>
                                        <p:tgtEl>
                                          <p:spTgt spid="42"/>
                                        </p:tgtEl>
                                        <p:attrNameLst>
                                          <p:attrName>ppt_x</p:attrName>
                                        </p:attrNameLst>
                                      </p:cBhvr>
                                      <p:tavLst>
                                        <p:tav tm="0">
                                          <p:val>
                                            <p:strVal val="#ppt_x"/>
                                          </p:val>
                                        </p:tav>
                                        <p:tav tm="100000">
                                          <p:val>
                                            <p:strVal val="#ppt_x"/>
                                          </p:val>
                                        </p:tav>
                                      </p:tavLst>
                                    </p:anim>
                                    <p:anim calcmode="lin" valueType="num">
                                      <p:cBhvr>
                                        <p:cTn id="117" dur="1000" fill="hold"/>
                                        <p:tgtEl>
                                          <p:spTgt spid="42"/>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fade">
                                      <p:cBhvr>
                                        <p:cTn id="120" dur="1000"/>
                                        <p:tgtEl>
                                          <p:spTgt spid="43"/>
                                        </p:tgtEl>
                                      </p:cBhvr>
                                    </p:animEffect>
                                    <p:anim calcmode="lin" valueType="num">
                                      <p:cBhvr>
                                        <p:cTn id="121" dur="1000" fill="hold"/>
                                        <p:tgtEl>
                                          <p:spTgt spid="43"/>
                                        </p:tgtEl>
                                        <p:attrNameLst>
                                          <p:attrName>ppt_x</p:attrName>
                                        </p:attrNameLst>
                                      </p:cBhvr>
                                      <p:tavLst>
                                        <p:tav tm="0">
                                          <p:val>
                                            <p:strVal val="#ppt_x"/>
                                          </p:val>
                                        </p:tav>
                                        <p:tav tm="100000">
                                          <p:val>
                                            <p:strVal val="#ppt_x"/>
                                          </p:val>
                                        </p:tav>
                                      </p:tavLst>
                                    </p:anim>
                                    <p:anim calcmode="lin" valueType="num">
                                      <p:cBhvr>
                                        <p:cTn id="122" dur="1000" fill="hold"/>
                                        <p:tgtEl>
                                          <p:spTgt spid="43"/>
                                        </p:tgtEl>
                                        <p:attrNameLst>
                                          <p:attrName>ppt_y</p:attrName>
                                        </p:attrNameLst>
                                      </p:cBhvr>
                                      <p:tavLst>
                                        <p:tav tm="0">
                                          <p:val>
                                            <p:strVal val="#ppt_y+.1"/>
                                          </p:val>
                                        </p:tav>
                                        <p:tav tm="100000">
                                          <p:val>
                                            <p:strVal val="#ppt_y"/>
                                          </p:val>
                                        </p:tav>
                                      </p:tavLst>
                                    </p:anim>
                                  </p:childTnLst>
                                </p:cTn>
                              </p:par>
                            </p:childTnLst>
                          </p:cTn>
                        </p:par>
                        <p:par>
                          <p:cTn id="123" fill="hold">
                            <p:stCondLst>
                              <p:cond delay="1649"/>
                            </p:stCondLst>
                            <p:childTnLst>
                              <p:par>
                                <p:cTn id="124" presetID="42" presetClass="entr" presetSubtype="0" fill="hold" grpId="0"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1000"/>
                                        <p:tgtEl>
                                          <p:spTgt spid="45"/>
                                        </p:tgtEl>
                                      </p:cBhvr>
                                    </p:animEffect>
                                    <p:anim calcmode="lin" valueType="num">
                                      <p:cBhvr>
                                        <p:cTn id="127" dur="1000" fill="hold"/>
                                        <p:tgtEl>
                                          <p:spTgt spid="45"/>
                                        </p:tgtEl>
                                        <p:attrNameLst>
                                          <p:attrName>ppt_x</p:attrName>
                                        </p:attrNameLst>
                                      </p:cBhvr>
                                      <p:tavLst>
                                        <p:tav tm="0">
                                          <p:val>
                                            <p:strVal val="#ppt_x"/>
                                          </p:val>
                                        </p:tav>
                                        <p:tav tm="100000">
                                          <p:val>
                                            <p:strVal val="#ppt_x"/>
                                          </p:val>
                                        </p:tav>
                                      </p:tavLst>
                                    </p:anim>
                                    <p:anim calcmode="lin" valueType="num">
                                      <p:cBhvr>
                                        <p:cTn id="128" dur="1000" fill="hold"/>
                                        <p:tgtEl>
                                          <p:spTgt spid="45"/>
                                        </p:tgtEl>
                                        <p:attrNameLst>
                                          <p:attrName>ppt_y</p:attrName>
                                        </p:attrNameLst>
                                      </p:cBhvr>
                                      <p:tavLst>
                                        <p:tav tm="0">
                                          <p:val>
                                            <p:strVal val="#ppt_y+.1"/>
                                          </p:val>
                                        </p:tav>
                                        <p:tav tm="100000">
                                          <p:val>
                                            <p:strVal val="#ppt_y"/>
                                          </p:val>
                                        </p:tav>
                                      </p:tavLst>
                                    </p:anim>
                                  </p:childTnLst>
                                </p:cTn>
                              </p:par>
                            </p:childTnLst>
                          </p:cTn>
                        </p:par>
                        <p:par>
                          <p:cTn id="129" fill="hold">
                            <p:stCondLst>
                              <p:cond delay="2649"/>
                            </p:stCondLst>
                            <p:childTnLst>
                              <p:par>
                                <p:cTn id="130" presetID="42" presetClass="entr" presetSubtype="0"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1000"/>
                                        <p:tgtEl>
                                          <p:spTgt spid="46"/>
                                        </p:tgtEl>
                                      </p:cBhvr>
                                    </p:animEffect>
                                    <p:anim calcmode="lin" valueType="num">
                                      <p:cBhvr>
                                        <p:cTn id="138" dur="1000" fill="hold"/>
                                        <p:tgtEl>
                                          <p:spTgt spid="46"/>
                                        </p:tgtEl>
                                        <p:attrNameLst>
                                          <p:attrName>ppt_x</p:attrName>
                                        </p:attrNameLst>
                                      </p:cBhvr>
                                      <p:tavLst>
                                        <p:tav tm="0">
                                          <p:val>
                                            <p:strVal val="#ppt_x"/>
                                          </p:val>
                                        </p:tav>
                                        <p:tav tm="100000">
                                          <p:val>
                                            <p:strVal val="#ppt_x"/>
                                          </p:val>
                                        </p:tav>
                                      </p:tavLst>
                                    </p:anim>
                                    <p:anim calcmode="lin" valueType="num">
                                      <p:cBhvr>
                                        <p:cTn id="139" dur="1000" fill="hold"/>
                                        <p:tgtEl>
                                          <p:spTgt spid="46"/>
                                        </p:tgtEl>
                                        <p:attrNameLst>
                                          <p:attrName>ppt_y</p:attrName>
                                        </p:attrNameLst>
                                      </p:cBhvr>
                                      <p:tavLst>
                                        <p:tav tm="0">
                                          <p:val>
                                            <p:strVal val="#ppt_y+.1"/>
                                          </p:val>
                                        </p:tav>
                                        <p:tav tm="100000">
                                          <p:val>
                                            <p:strVal val="#ppt_y"/>
                                          </p:val>
                                        </p:tav>
                                      </p:tavLst>
                                    </p:anim>
                                  </p:childTnLst>
                                </p:cTn>
                              </p:par>
                            </p:childTnLst>
                          </p:cTn>
                        </p:par>
                        <p:par>
                          <p:cTn id="140" fill="hold">
                            <p:stCondLst>
                              <p:cond delay="3649"/>
                            </p:stCondLst>
                            <p:childTnLst>
                              <p:par>
                                <p:cTn id="141" presetID="42"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1000"/>
                                        <p:tgtEl>
                                          <p:spTgt spid="50"/>
                                        </p:tgtEl>
                                      </p:cBhvr>
                                    </p:animEffect>
                                    <p:anim calcmode="lin" valueType="num">
                                      <p:cBhvr>
                                        <p:cTn id="144" dur="1000" fill="hold"/>
                                        <p:tgtEl>
                                          <p:spTgt spid="50"/>
                                        </p:tgtEl>
                                        <p:attrNameLst>
                                          <p:attrName>ppt_x</p:attrName>
                                        </p:attrNameLst>
                                      </p:cBhvr>
                                      <p:tavLst>
                                        <p:tav tm="0">
                                          <p:val>
                                            <p:strVal val="#ppt_x"/>
                                          </p:val>
                                        </p:tav>
                                        <p:tav tm="100000">
                                          <p:val>
                                            <p:strVal val="#ppt_x"/>
                                          </p:val>
                                        </p:tav>
                                      </p:tavLst>
                                    </p:anim>
                                    <p:anim calcmode="lin" valueType="num">
                                      <p:cBhvr>
                                        <p:cTn id="145" dur="1000" fill="hold"/>
                                        <p:tgtEl>
                                          <p:spTgt spid="50"/>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1000"/>
                                        <p:tgtEl>
                                          <p:spTgt spid="47"/>
                                        </p:tgtEl>
                                      </p:cBhvr>
                                    </p:animEffect>
                                    <p:anim calcmode="lin" valueType="num">
                                      <p:cBhvr>
                                        <p:cTn id="149" dur="1000" fill="hold"/>
                                        <p:tgtEl>
                                          <p:spTgt spid="47"/>
                                        </p:tgtEl>
                                        <p:attrNameLst>
                                          <p:attrName>ppt_x</p:attrName>
                                        </p:attrNameLst>
                                      </p:cBhvr>
                                      <p:tavLst>
                                        <p:tav tm="0">
                                          <p:val>
                                            <p:strVal val="#ppt_x"/>
                                          </p:val>
                                        </p:tav>
                                        <p:tav tm="100000">
                                          <p:val>
                                            <p:strVal val="#ppt_x"/>
                                          </p:val>
                                        </p:tav>
                                      </p:tavLst>
                                    </p:anim>
                                    <p:anim calcmode="lin" valueType="num">
                                      <p:cBhvr>
                                        <p:cTn id="15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P spid="32777" grpId="0" animBg="1"/>
      <p:bldP spid="32778" grpId="0" animBg="1"/>
      <p:bldP spid="32779" grpId="0" animBg="1"/>
      <p:bldP spid="32781" grpId="0" animBg="1"/>
      <p:bldP spid="32782" grpId="0" animBg="1"/>
      <p:bldP spid="32783" grpId="0" animBg="1"/>
      <p:bldP spid="32784" grpId="0" animBg="1"/>
      <p:bldP spid="32785" grpId="0" animBg="1"/>
      <p:bldP spid="32786" grpId="0" animBg="1"/>
      <p:bldP spid="32787" grpId="0" animBg="1"/>
      <p:bldP spid="32788" grpId="0" animBg="1"/>
      <p:bldP spid="32789" grpId="0"/>
      <p:bldP spid="32790" grpId="0"/>
      <p:bldP spid="32791" grpId="0"/>
      <p:bldP spid="32792" grpId="0"/>
      <p:bldP spid="32793" grpId="0"/>
      <p:bldP spid="39" grpId="0"/>
      <p:bldP spid="40" grpId="0"/>
      <p:bldP spid="41" grpId="0"/>
      <p:bldP spid="42" grpId="0"/>
      <p:bldP spid="43" grpId="0"/>
      <p:bldP spid="45" grpId="0"/>
      <p:bldP spid="46" grpId="0"/>
      <p:bldP spid="47" grpId="0"/>
      <p:bldP spid="49" grpId="0" bldLvl="0" animBg="1"/>
      <p:bldP spid="5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501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 name="矩形 2"/>
          <p:cNvSpPr>
            <a:spLocks noChangeArrowheads="1"/>
          </p:cNvSpPr>
          <p:nvPr/>
        </p:nvSpPr>
        <p:spPr bwMode="auto">
          <a:xfrm>
            <a:off x="1010003" y="257000"/>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工作环境</a:t>
            </a:r>
            <a:endParaRPr lang="zh-CN" altLang="en-US"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stretch>
            <a:fillRect/>
          </a:stretch>
        </p:blipFill>
        <p:spPr>
          <a:xfrm>
            <a:off x="10535285" y="45085"/>
            <a:ext cx="1623695" cy="885190"/>
          </a:xfrm>
          <a:prstGeom prst="rect">
            <a:avLst/>
          </a:prstGeom>
        </p:spPr>
      </p:pic>
      <p:grpSp>
        <p:nvGrpSpPr>
          <p:cNvPr id="31" name="组合 30"/>
          <p:cNvGrpSpPr/>
          <p:nvPr/>
        </p:nvGrpSpPr>
        <p:grpSpPr>
          <a:xfrm>
            <a:off x="628015" y="1177925"/>
            <a:ext cx="3479165" cy="2625090"/>
            <a:chOff x="2389" y="1855"/>
            <a:chExt cx="5479" cy="4134"/>
          </a:xfrm>
        </p:grpSpPr>
        <p:pic>
          <p:nvPicPr>
            <p:cNvPr id="6" name="图片 5"/>
            <p:cNvPicPr>
              <a:picLocks noChangeAspect="1"/>
            </p:cNvPicPr>
            <p:nvPr/>
          </p:nvPicPr>
          <p:blipFill>
            <a:blip r:embed="rId2"/>
            <a:stretch>
              <a:fillRect/>
            </a:stretch>
          </p:blipFill>
          <p:spPr>
            <a:xfrm>
              <a:off x="2389" y="1855"/>
              <a:ext cx="5479" cy="3218"/>
            </a:xfrm>
            <a:prstGeom prst="rect">
              <a:avLst/>
            </a:prstGeom>
          </p:spPr>
        </p:pic>
        <p:sp>
          <p:nvSpPr>
            <p:cNvPr id="9" name="文本框 8"/>
            <p:cNvSpPr txBox="1"/>
            <p:nvPr/>
          </p:nvSpPr>
          <p:spPr>
            <a:xfrm>
              <a:off x="3525" y="5409"/>
              <a:ext cx="3221" cy="580"/>
            </a:xfrm>
            <a:prstGeom prst="rect">
              <a:avLst/>
            </a:prstGeom>
            <a:noFill/>
          </p:spPr>
          <p:txBody>
            <a:bodyPr wrap="square" rtlCol="0">
              <a:spAutoFit/>
            </a:bodyPr>
            <a:p>
              <a:r>
                <a:rPr lang="zh-CN" altLang="en-US" b="1">
                  <a:solidFill>
                    <a:schemeClr val="accent1">
                      <a:lumMod val="75000"/>
                    </a:schemeClr>
                  </a:solidFill>
                </a:rPr>
                <a:t>管理人员办公室</a:t>
              </a:r>
              <a:endParaRPr lang="zh-CN" altLang="en-US" b="1">
                <a:solidFill>
                  <a:schemeClr val="accent1">
                    <a:lumMod val="75000"/>
                  </a:schemeClr>
                </a:solidFill>
              </a:endParaRPr>
            </a:p>
          </p:txBody>
        </p:sp>
      </p:grpSp>
      <p:grpSp>
        <p:nvGrpSpPr>
          <p:cNvPr id="33" name="组合 32"/>
          <p:cNvGrpSpPr/>
          <p:nvPr/>
        </p:nvGrpSpPr>
        <p:grpSpPr>
          <a:xfrm>
            <a:off x="666115" y="4008120"/>
            <a:ext cx="3479165" cy="2649220"/>
            <a:chOff x="2389" y="6312"/>
            <a:chExt cx="5479" cy="4172"/>
          </a:xfrm>
        </p:grpSpPr>
        <p:pic>
          <p:nvPicPr>
            <p:cNvPr id="4" name="图片 3"/>
            <p:cNvPicPr>
              <a:picLocks noChangeAspect="1"/>
            </p:cNvPicPr>
            <p:nvPr/>
          </p:nvPicPr>
          <p:blipFill>
            <a:blip r:embed="rId3"/>
            <a:stretch>
              <a:fillRect/>
            </a:stretch>
          </p:blipFill>
          <p:spPr>
            <a:xfrm>
              <a:off x="2389" y="6312"/>
              <a:ext cx="5479" cy="3382"/>
            </a:xfrm>
            <a:prstGeom prst="rect">
              <a:avLst/>
            </a:prstGeom>
          </p:spPr>
        </p:pic>
        <p:sp>
          <p:nvSpPr>
            <p:cNvPr id="10" name="文本框 9"/>
            <p:cNvSpPr txBox="1"/>
            <p:nvPr/>
          </p:nvSpPr>
          <p:spPr>
            <a:xfrm>
              <a:off x="4353" y="9904"/>
              <a:ext cx="1843" cy="580"/>
            </a:xfrm>
            <a:prstGeom prst="rect">
              <a:avLst/>
            </a:prstGeom>
            <a:noFill/>
          </p:spPr>
          <p:txBody>
            <a:bodyPr wrap="square" rtlCol="0">
              <a:spAutoFit/>
            </a:bodyPr>
            <a:p>
              <a:r>
                <a:rPr lang="en-US" altLang="zh-CN" b="1">
                  <a:solidFill>
                    <a:schemeClr val="accent1">
                      <a:lumMod val="75000"/>
                    </a:schemeClr>
                  </a:solidFill>
                </a:rPr>
                <a:t>SMT</a:t>
              </a:r>
              <a:r>
                <a:rPr lang="zh-CN" altLang="en-US" b="1">
                  <a:solidFill>
                    <a:schemeClr val="accent1">
                      <a:lumMod val="75000"/>
                    </a:schemeClr>
                  </a:solidFill>
                </a:rPr>
                <a:t>产线</a:t>
              </a:r>
              <a:endParaRPr lang="zh-CN" altLang="en-US" b="1">
                <a:solidFill>
                  <a:schemeClr val="accent1">
                    <a:lumMod val="75000"/>
                  </a:schemeClr>
                </a:solidFill>
              </a:endParaRPr>
            </a:p>
          </p:txBody>
        </p:sp>
      </p:grpSp>
      <p:grpSp>
        <p:nvGrpSpPr>
          <p:cNvPr id="34" name="组合 33"/>
          <p:cNvGrpSpPr/>
          <p:nvPr/>
        </p:nvGrpSpPr>
        <p:grpSpPr>
          <a:xfrm>
            <a:off x="4811395" y="3987165"/>
            <a:ext cx="3448050" cy="2670175"/>
            <a:chOff x="9817" y="6279"/>
            <a:chExt cx="5430" cy="4205"/>
          </a:xfrm>
        </p:grpSpPr>
        <p:pic>
          <p:nvPicPr>
            <p:cNvPr id="2" name="图片 1"/>
            <p:cNvPicPr>
              <a:picLocks noChangeAspect="1"/>
            </p:cNvPicPr>
            <p:nvPr/>
          </p:nvPicPr>
          <p:blipFill>
            <a:blip r:embed="rId4"/>
            <a:stretch>
              <a:fillRect/>
            </a:stretch>
          </p:blipFill>
          <p:spPr>
            <a:xfrm>
              <a:off x="9817" y="6279"/>
              <a:ext cx="5430" cy="3496"/>
            </a:xfrm>
            <a:prstGeom prst="rect">
              <a:avLst/>
            </a:prstGeom>
          </p:spPr>
        </p:pic>
        <p:sp>
          <p:nvSpPr>
            <p:cNvPr id="11" name="文本框 10"/>
            <p:cNvSpPr txBox="1"/>
            <p:nvPr/>
          </p:nvSpPr>
          <p:spPr>
            <a:xfrm>
              <a:off x="11883" y="9904"/>
              <a:ext cx="1966" cy="580"/>
            </a:xfrm>
            <a:prstGeom prst="rect">
              <a:avLst/>
            </a:prstGeom>
            <a:noFill/>
          </p:spPr>
          <p:txBody>
            <a:bodyPr wrap="square" rtlCol="0">
              <a:spAutoFit/>
            </a:bodyPr>
            <a:p>
              <a:r>
                <a:rPr lang="en-US" altLang="zh-CN" b="1">
                  <a:solidFill>
                    <a:schemeClr val="accent1">
                      <a:lumMod val="75000"/>
                    </a:schemeClr>
                  </a:solidFill>
                </a:rPr>
                <a:t>MI</a:t>
              </a:r>
              <a:r>
                <a:rPr lang="zh-CN" altLang="en-US" b="1">
                  <a:solidFill>
                    <a:schemeClr val="accent1">
                      <a:lumMod val="75000"/>
                    </a:schemeClr>
                  </a:solidFill>
                </a:rPr>
                <a:t>产线</a:t>
              </a:r>
              <a:endParaRPr lang="zh-CN" altLang="en-US" b="1">
                <a:solidFill>
                  <a:schemeClr val="accent1">
                    <a:lumMod val="75000"/>
                  </a:schemeClr>
                </a:solidFill>
              </a:endParaRPr>
            </a:p>
          </p:txBody>
        </p:sp>
      </p:grpSp>
      <p:grpSp>
        <p:nvGrpSpPr>
          <p:cNvPr id="32" name="组合 31"/>
          <p:cNvGrpSpPr/>
          <p:nvPr/>
        </p:nvGrpSpPr>
        <p:grpSpPr>
          <a:xfrm>
            <a:off x="4811395" y="1177925"/>
            <a:ext cx="6309995" cy="5479415"/>
            <a:chOff x="9817" y="1855"/>
            <a:chExt cx="9937" cy="8629"/>
          </a:xfrm>
        </p:grpSpPr>
        <p:pic>
          <p:nvPicPr>
            <p:cNvPr id="5" name="图片 4"/>
            <p:cNvPicPr>
              <a:picLocks noChangeAspect="1"/>
            </p:cNvPicPr>
            <p:nvPr/>
          </p:nvPicPr>
          <p:blipFill>
            <a:blip r:embed="rId5"/>
            <a:stretch>
              <a:fillRect/>
            </a:stretch>
          </p:blipFill>
          <p:spPr>
            <a:xfrm>
              <a:off x="9817" y="1855"/>
              <a:ext cx="5431" cy="3218"/>
            </a:xfrm>
            <a:prstGeom prst="rect">
              <a:avLst/>
            </a:prstGeom>
          </p:spPr>
        </p:pic>
        <p:sp>
          <p:nvSpPr>
            <p:cNvPr id="12" name="文本框 11"/>
            <p:cNvSpPr txBox="1"/>
            <p:nvPr/>
          </p:nvSpPr>
          <p:spPr>
            <a:xfrm>
              <a:off x="11851" y="5429"/>
              <a:ext cx="1501" cy="580"/>
            </a:xfrm>
            <a:prstGeom prst="rect">
              <a:avLst/>
            </a:prstGeom>
            <a:noFill/>
          </p:spPr>
          <p:txBody>
            <a:bodyPr wrap="square" rtlCol="0">
              <a:spAutoFit/>
            </a:bodyPr>
            <a:p>
              <a:r>
                <a:rPr lang="en-US" altLang="zh-CN" b="1">
                  <a:solidFill>
                    <a:schemeClr val="accent1">
                      <a:lumMod val="75000"/>
                    </a:schemeClr>
                  </a:solidFill>
                </a:rPr>
                <a:t>AI</a:t>
              </a:r>
              <a:r>
                <a:rPr lang="zh-CN" altLang="en-US" b="1">
                  <a:solidFill>
                    <a:schemeClr val="accent1">
                      <a:lumMod val="75000"/>
                    </a:schemeClr>
                  </a:solidFill>
                </a:rPr>
                <a:t>产线</a:t>
              </a:r>
              <a:endParaRPr lang="zh-CN" altLang="en-US" b="1">
                <a:solidFill>
                  <a:schemeClr val="accent1">
                    <a:lumMod val="75000"/>
                  </a:schemeClr>
                </a:solidFill>
              </a:endParaRPr>
            </a:p>
          </p:txBody>
        </p:sp>
        <p:sp>
          <p:nvSpPr>
            <p:cNvPr id="35" name="文本框 34"/>
            <p:cNvSpPr txBox="1"/>
            <p:nvPr/>
          </p:nvSpPr>
          <p:spPr>
            <a:xfrm>
              <a:off x="17585" y="5409"/>
              <a:ext cx="2169" cy="580"/>
            </a:xfrm>
            <a:prstGeom prst="rect">
              <a:avLst/>
            </a:prstGeom>
            <a:noFill/>
          </p:spPr>
          <p:txBody>
            <a:bodyPr wrap="square" rtlCol="0">
              <a:spAutoFit/>
            </a:bodyPr>
            <a:p>
              <a:r>
                <a:rPr lang="zh-CN" altLang="en-US" b="1">
                  <a:solidFill>
                    <a:schemeClr val="accent1">
                      <a:lumMod val="75000"/>
                    </a:schemeClr>
                  </a:solidFill>
                </a:rPr>
                <a:t>产线休息区</a:t>
              </a:r>
              <a:endParaRPr lang="zh-CN" altLang="en-US" b="1">
                <a:solidFill>
                  <a:schemeClr val="accent1">
                    <a:lumMod val="75000"/>
                  </a:schemeClr>
                </a:solidFill>
              </a:endParaRPr>
            </a:p>
          </p:txBody>
        </p:sp>
        <p:sp>
          <p:nvSpPr>
            <p:cNvPr id="36" name="文本框 35"/>
            <p:cNvSpPr txBox="1"/>
            <p:nvPr/>
          </p:nvSpPr>
          <p:spPr>
            <a:xfrm>
              <a:off x="17585" y="9904"/>
              <a:ext cx="2169" cy="580"/>
            </a:xfrm>
            <a:prstGeom prst="rect">
              <a:avLst/>
            </a:prstGeom>
            <a:noFill/>
          </p:spPr>
          <p:txBody>
            <a:bodyPr wrap="square" rtlCol="0">
              <a:spAutoFit/>
            </a:bodyPr>
            <a:p>
              <a:r>
                <a:rPr lang="zh-CN" altLang="en-US" b="1">
                  <a:solidFill>
                    <a:schemeClr val="accent1">
                      <a:lumMod val="75000"/>
                    </a:schemeClr>
                  </a:solidFill>
                </a:rPr>
                <a:t>员工餐厅</a:t>
              </a:r>
              <a:endParaRPr lang="zh-CN" altLang="en-US" b="1">
                <a:solidFill>
                  <a:schemeClr val="accent1">
                    <a:lumMod val="75000"/>
                  </a:schemeClr>
                </a:solidFill>
              </a:endParaRPr>
            </a:p>
          </p:txBody>
        </p:sp>
      </p:grpSp>
      <p:pic>
        <p:nvPicPr>
          <p:cNvPr id="20483" name="Picture 4" descr="SAM_2879"/>
          <p:cNvPicPr>
            <a:picLocks noChangeAspect="1"/>
          </p:cNvPicPr>
          <p:nvPr/>
        </p:nvPicPr>
        <p:blipFill>
          <a:blip r:embed="rId6"/>
          <a:stretch>
            <a:fillRect/>
          </a:stretch>
        </p:blipFill>
        <p:spPr>
          <a:xfrm>
            <a:off x="8741410" y="1144270"/>
            <a:ext cx="3134995" cy="2087245"/>
          </a:xfrm>
          <a:prstGeom prst="rect">
            <a:avLst/>
          </a:prstGeom>
          <a:noFill/>
          <a:ln w="9525">
            <a:noFill/>
          </a:ln>
        </p:spPr>
      </p:pic>
      <p:pic>
        <p:nvPicPr>
          <p:cNvPr id="22531" name="Picture 4" descr="SAM_2861"/>
          <p:cNvPicPr>
            <a:picLocks noChangeAspect="1"/>
          </p:cNvPicPr>
          <p:nvPr/>
        </p:nvPicPr>
        <p:blipFill>
          <a:blip r:embed="rId7"/>
          <a:stretch>
            <a:fillRect/>
          </a:stretch>
        </p:blipFill>
        <p:spPr>
          <a:xfrm>
            <a:off x="8741410" y="4008120"/>
            <a:ext cx="3134995" cy="21990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501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 name="矩形 2"/>
          <p:cNvSpPr>
            <a:spLocks noChangeArrowheads="1"/>
          </p:cNvSpPr>
          <p:nvPr/>
        </p:nvSpPr>
        <p:spPr bwMode="auto">
          <a:xfrm>
            <a:off x="1010003" y="257000"/>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生活设施</a:t>
            </a:r>
            <a:endParaRPr lang="zh-CN" altLang="en-US"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stretch>
            <a:fillRect/>
          </a:stretch>
        </p:blipFill>
        <p:spPr>
          <a:xfrm>
            <a:off x="10535285" y="45085"/>
            <a:ext cx="1623695" cy="885190"/>
          </a:xfrm>
          <a:prstGeom prst="rect">
            <a:avLst/>
          </a:prstGeom>
        </p:spPr>
      </p:pic>
      <p:pic>
        <p:nvPicPr>
          <p:cNvPr id="16389" name="Picture 5" descr="管理人员标准间"/>
          <p:cNvPicPr>
            <a:picLocks noChangeAspect="1"/>
          </p:cNvPicPr>
          <p:nvPr/>
        </p:nvPicPr>
        <p:blipFill>
          <a:blip r:embed="rId2"/>
          <a:stretch>
            <a:fillRect/>
          </a:stretch>
        </p:blipFill>
        <p:spPr>
          <a:xfrm>
            <a:off x="1432560" y="871855"/>
            <a:ext cx="2145030" cy="2197100"/>
          </a:xfrm>
          <a:prstGeom prst="rect">
            <a:avLst/>
          </a:prstGeom>
          <a:noFill/>
          <a:ln w="9525">
            <a:noFill/>
          </a:ln>
        </p:spPr>
      </p:pic>
      <p:sp>
        <p:nvSpPr>
          <p:cNvPr id="16" name="文本框 15"/>
          <p:cNvSpPr txBox="1"/>
          <p:nvPr/>
        </p:nvSpPr>
        <p:spPr>
          <a:xfrm>
            <a:off x="1642745" y="3331845"/>
            <a:ext cx="1582420" cy="368300"/>
          </a:xfrm>
          <a:prstGeom prst="rect">
            <a:avLst/>
          </a:prstGeom>
          <a:noFill/>
        </p:spPr>
        <p:txBody>
          <a:bodyPr wrap="square" rtlCol="0">
            <a:spAutoFit/>
          </a:bodyPr>
          <a:p>
            <a:pPr algn="ctr"/>
            <a:r>
              <a:rPr lang="zh-CN" altLang="en-US" b="1">
                <a:solidFill>
                  <a:schemeClr val="accent1">
                    <a:lumMod val="75000"/>
                  </a:schemeClr>
                </a:solidFill>
              </a:rPr>
              <a:t>管理人员标间</a:t>
            </a:r>
            <a:endParaRPr lang="zh-CN" altLang="en-US" b="1">
              <a:solidFill>
                <a:schemeClr val="accent1">
                  <a:lumMod val="75000"/>
                </a:schemeClr>
              </a:solidFill>
            </a:endParaRPr>
          </a:p>
        </p:txBody>
      </p:sp>
      <p:grpSp>
        <p:nvGrpSpPr>
          <p:cNvPr id="25" name="组合 24"/>
          <p:cNvGrpSpPr/>
          <p:nvPr/>
        </p:nvGrpSpPr>
        <p:grpSpPr>
          <a:xfrm>
            <a:off x="4414520" y="908050"/>
            <a:ext cx="2569845" cy="2792095"/>
            <a:chOff x="6952" y="1430"/>
            <a:chExt cx="3381" cy="4397"/>
          </a:xfrm>
        </p:grpSpPr>
        <p:pic>
          <p:nvPicPr>
            <p:cNvPr id="16397" name="Picture 13" descr="淋浴房及浴霸"/>
            <p:cNvPicPr>
              <a:picLocks noChangeAspect="1"/>
            </p:cNvPicPr>
            <p:nvPr/>
          </p:nvPicPr>
          <p:blipFill>
            <a:blip r:embed="rId3"/>
            <a:stretch>
              <a:fillRect/>
            </a:stretch>
          </p:blipFill>
          <p:spPr>
            <a:xfrm>
              <a:off x="6952" y="1430"/>
              <a:ext cx="3381" cy="3345"/>
            </a:xfrm>
            <a:prstGeom prst="rect">
              <a:avLst/>
            </a:prstGeom>
            <a:noFill/>
            <a:ln w="9525">
              <a:noFill/>
            </a:ln>
          </p:spPr>
        </p:pic>
        <p:sp>
          <p:nvSpPr>
            <p:cNvPr id="17" name="文本框 16"/>
            <p:cNvSpPr txBox="1"/>
            <p:nvPr/>
          </p:nvSpPr>
          <p:spPr>
            <a:xfrm>
              <a:off x="7510" y="5247"/>
              <a:ext cx="2189" cy="580"/>
            </a:xfrm>
            <a:prstGeom prst="rect">
              <a:avLst/>
            </a:prstGeom>
            <a:noFill/>
          </p:spPr>
          <p:txBody>
            <a:bodyPr wrap="square" rtlCol="0">
              <a:spAutoFit/>
            </a:bodyPr>
            <a:p>
              <a:pPr algn="ctr"/>
              <a:r>
                <a:rPr lang="zh-CN" altLang="en-US" b="1">
                  <a:solidFill>
                    <a:schemeClr val="accent1">
                      <a:lumMod val="75000"/>
                    </a:schemeClr>
                  </a:solidFill>
                </a:rPr>
                <a:t>淋浴房</a:t>
              </a:r>
              <a:endParaRPr lang="zh-CN" altLang="en-US" b="1">
                <a:solidFill>
                  <a:schemeClr val="accent1">
                    <a:lumMod val="75000"/>
                  </a:schemeClr>
                </a:solidFill>
              </a:endParaRPr>
            </a:p>
          </p:txBody>
        </p:sp>
      </p:grpSp>
      <p:grpSp>
        <p:nvGrpSpPr>
          <p:cNvPr id="26" name="组合 25"/>
          <p:cNvGrpSpPr/>
          <p:nvPr/>
        </p:nvGrpSpPr>
        <p:grpSpPr>
          <a:xfrm>
            <a:off x="7644765" y="871855"/>
            <a:ext cx="2693035" cy="2827655"/>
            <a:chOff x="12039" y="1373"/>
            <a:chExt cx="3593" cy="4454"/>
          </a:xfrm>
        </p:grpSpPr>
        <p:pic>
          <p:nvPicPr>
            <p:cNvPr id="16399" name="Picture 15" descr="洗手台"/>
            <p:cNvPicPr>
              <a:picLocks noChangeAspect="1"/>
            </p:cNvPicPr>
            <p:nvPr/>
          </p:nvPicPr>
          <p:blipFill>
            <a:blip r:embed="rId4"/>
            <a:stretch>
              <a:fillRect/>
            </a:stretch>
          </p:blipFill>
          <p:spPr>
            <a:xfrm>
              <a:off x="12039" y="1373"/>
              <a:ext cx="3593" cy="3392"/>
            </a:xfrm>
            <a:prstGeom prst="rect">
              <a:avLst/>
            </a:prstGeom>
            <a:noFill/>
            <a:ln w="9525">
              <a:noFill/>
            </a:ln>
          </p:spPr>
        </p:pic>
        <p:sp>
          <p:nvSpPr>
            <p:cNvPr id="18" name="文本框 17"/>
            <p:cNvSpPr txBox="1"/>
            <p:nvPr/>
          </p:nvSpPr>
          <p:spPr>
            <a:xfrm>
              <a:off x="12435" y="5247"/>
              <a:ext cx="2492" cy="580"/>
            </a:xfrm>
            <a:prstGeom prst="rect">
              <a:avLst/>
            </a:prstGeom>
            <a:noFill/>
          </p:spPr>
          <p:txBody>
            <a:bodyPr wrap="square" rtlCol="0">
              <a:spAutoFit/>
            </a:bodyPr>
            <a:p>
              <a:pPr algn="ctr"/>
              <a:r>
                <a:rPr lang="zh-CN" altLang="en-US" b="1">
                  <a:solidFill>
                    <a:schemeClr val="accent1">
                      <a:lumMod val="75000"/>
                    </a:schemeClr>
                  </a:solidFill>
                </a:rPr>
                <a:t>洗手台</a:t>
              </a:r>
              <a:endParaRPr lang="zh-CN" altLang="en-US" b="1">
                <a:solidFill>
                  <a:schemeClr val="accent1">
                    <a:lumMod val="75000"/>
                  </a:schemeClr>
                </a:solidFill>
              </a:endParaRPr>
            </a:p>
          </p:txBody>
        </p:sp>
      </p:grpSp>
      <p:grpSp>
        <p:nvGrpSpPr>
          <p:cNvPr id="27" name="组合 26"/>
          <p:cNvGrpSpPr/>
          <p:nvPr/>
        </p:nvGrpSpPr>
        <p:grpSpPr>
          <a:xfrm>
            <a:off x="1205230" y="4133215"/>
            <a:ext cx="2642235" cy="2359025"/>
            <a:chOff x="2079" y="6509"/>
            <a:chExt cx="3798" cy="3715"/>
          </a:xfrm>
        </p:grpSpPr>
        <p:pic>
          <p:nvPicPr>
            <p:cNvPr id="13" name="图片 12"/>
            <p:cNvPicPr>
              <a:picLocks noChangeAspect="1"/>
            </p:cNvPicPr>
            <p:nvPr/>
          </p:nvPicPr>
          <p:blipFill>
            <a:blip r:embed="rId5"/>
            <a:stretch>
              <a:fillRect/>
            </a:stretch>
          </p:blipFill>
          <p:spPr>
            <a:xfrm>
              <a:off x="2079" y="6509"/>
              <a:ext cx="3798" cy="2849"/>
            </a:xfrm>
            <a:prstGeom prst="rect">
              <a:avLst/>
            </a:prstGeom>
          </p:spPr>
        </p:pic>
        <p:sp>
          <p:nvSpPr>
            <p:cNvPr id="19" name="文本框 18"/>
            <p:cNvSpPr txBox="1"/>
            <p:nvPr/>
          </p:nvSpPr>
          <p:spPr>
            <a:xfrm>
              <a:off x="2699" y="9644"/>
              <a:ext cx="2492" cy="580"/>
            </a:xfrm>
            <a:prstGeom prst="rect">
              <a:avLst/>
            </a:prstGeom>
            <a:noFill/>
          </p:spPr>
          <p:txBody>
            <a:bodyPr wrap="square" rtlCol="0">
              <a:spAutoFit/>
            </a:bodyPr>
            <a:p>
              <a:pPr algn="ctr"/>
              <a:r>
                <a:rPr lang="zh-CN" altLang="en-US" b="1">
                  <a:solidFill>
                    <a:schemeClr val="accent1">
                      <a:lumMod val="75000"/>
                    </a:schemeClr>
                  </a:solidFill>
                </a:rPr>
                <a:t>篮球场</a:t>
              </a:r>
              <a:endParaRPr lang="zh-CN" altLang="en-US" b="1">
                <a:solidFill>
                  <a:schemeClr val="accent1">
                    <a:lumMod val="75000"/>
                  </a:schemeClr>
                </a:solidFill>
              </a:endParaRPr>
            </a:p>
          </p:txBody>
        </p:sp>
      </p:grpSp>
      <p:grpSp>
        <p:nvGrpSpPr>
          <p:cNvPr id="28" name="组合 27"/>
          <p:cNvGrpSpPr/>
          <p:nvPr/>
        </p:nvGrpSpPr>
        <p:grpSpPr>
          <a:xfrm>
            <a:off x="4413885" y="3989705"/>
            <a:ext cx="2570480" cy="2502535"/>
            <a:chOff x="7125" y="6283"/>
            <a:chExt cx="3523" cy="3941"/>
          </a:xfrm>
        </p:grpSpPr>
        <p:pic>
          <p:nvPicPr>
            <p:cNvPr id="15" name="图片 14"/>
            <p:cNvPicPr>
              <a:picLocks noChangeAspect="1"/>
            </p:cNvPicPr>
            <p:nvPr/>
          </p:nvPicPr>
          <p:blipFill>
            <a:blip r:embed="rId6"/>
            <a:srcRect l="2325" t="13535" r="2325" b="14992"/>
            <a:stretch>
              <a:fillRect/>
            </a:stretch>
          </p:blipFill>
          <p:spPr>
            <a:xfrm>
              <a:off x="7125" y="6283"/>
              <a:ext cx="3523" cy="3075"/>
            </a:xfrm>
            <a:prstGeom prst="rect">
              <a:avLst/>
            </a:prstGeom>
          </p:spPr>
        </p:pic>
        <p:sp>
          <p:nvSpPr>
            <p:cNvPr id="20" name="文本框 19"/>
            <p:cNvSpPr txBox="1"/>
            <p:nvPr/>
          </p:nvSpPr>
          <p:spPr>
            <a:xfrm>
              <a:off x="7510" y="9644"/>
              <a:ext cx="2492" cy="580"/>
            </a:xfrm>
            <a:prstGeom prst="rect">
              <a:avLst/>
            </a:prstGeom>
            <a:noFill/>
          </p:spPr>
          <p:txBody>
            <a:bodyPr wrap="square" rtlCol="0">
              <a:spAutoFit/>
            </a:bodyPr>
            <a:p>
              <a:pPr algn="ctr"/>
              <a:r>
                <a:rPr lang="zh-CN" altLang="en-US" b="1">
                  <a:solidFill>
                    <a:schemeClr val="accent1">
                      <a:lumMod val="75000"/>
                    </a:schemeClr>
                  </a:solidFill>
                </a:rPr>
                <a:t>超市</a:t>
              </a:r>
              <a:endParaRPr lang="zh-CN" altLang="en-US" b="1">
                <a:solidFill>
                  <a:schemeClr val="accent1">
                    <a:lumMod val="75000"/>
                  </a:schemeClr>
                </a:solidFill>
              </a:endParaRPr>
            </a:p>
          </p:txBody>
        </p:sp>
      </p:grpSp>
      <p:grpSp>
        <p:nvGrpSpPr>
          <p:cNvPr id="29" name="组合 28"/>
          <p:cNvGrpSpPr/>
          <p:nvPr/>
        </p:nvGrpSpPr>
        <p:grpSpPr>
          <a:xfrm>
            <a:off x="7644765" y="3989705"/>
            <a:ext cx="2693035" cy="2501900"/>
            <a:chOff x="12039" y="6283"/>
            <a:chExt cx="3715" cy="3941"/>
          </a:xfrm>
        </p:grpSpPr>
        <p:pic>
          <p:nvPicPr>
            <p:cNvPr id="14" name="图片 13"/>
            <p:cNvPicPr>
              <a:picLocks noChangeAspect="1"/>
            </p:cNvPicPr>
            <p:nvPr/>
          </p:nvPicPr>
          <p:blipFill>
            <a:blip r:embed="rId7"/>
            <a:stretch>
              <a:fillRect/>
            </a:stretch>
          </p:blipFill>
          <p:spPr>
            <a:xfrm>
              <a:off x="12039" y="6283"/>
              <a:ext cx="3715" cy="3075"/>
            </a:xfrm>
            <a:prstGeom prst="rect">
              <a:avLst/>
            </a:prstGeom>
          </p:spPr>
        </p:pic>
        <p:sp>
          <p:nvSpPr>
            <p:cNvPr id="21" name="文本框 20"/>
            <p:cNvSpPr txBox="1"/>
            <p:nvPr/>
          </p:nvSpPr>
          <p:spPr>
            <a:xfrm>
              <a:off x="12589" y="9644"/>
              <a:ext cx="2492" cy="580"/>
            </a:xfrm>
            <a:prstGeom prst="rect">
              <a:avLst/>
            </a:prstGeom>
            <a:noFill/>
          </p:spPr>
          <p:txBody>
            <a:bodyPr wrap="square" rtlCol="0">
              <a:spAutoFit/>
            </a:bodyPr>
            <a:p>
              <a:pPr algn="ctr"/>
              <a:r>
                <a:rPr lang="zh-CN" altLang="en-US" b="1">
                  <a:solidFill>
                    <a:schemeClr val="accent1">
                      <a:lumMod val="75000"/>
                    </a:schemeClr>
                  </a:solidFill>
                </a:rPr>
                <a:t>超市物品</a:t>
              </a:r>
              <a:endParaRPr lang="zh-CN" altLang="en-US" b="1">
                <a:solidFill>
                  <a:schemeClr val="accent1">
                    <a:lumMod val="75000"/>
                  </a:schemeClr>
                </a:solidFill>
              </a:endParaRPr>
            </a:p>
          </p:txBody>
        </p:sp>
      </p:grpSp>
      <p:pic>
        <p:nvPicPr>
          <p:cNvPr id="22" name="Picture 5" descr="管理人员标准间"/>
          <p:cNvPicPr>
            <a:picLocks noChangeAspect="1"/>
          </p:cNvPicPr>
          <p:nvPr/>
        </p:nvPicPr>
        <p:blipFill>
          <a:blip r:embed="rId2"/>
          <a:stretch>
            <a:fillRect/>
          </a:stretch>
        </p:blipFill>
        <p:spPr>
          <a:xfrm>
            <a:off x="1205230" y="871855"/>
            <a:ext cx="2642870" cy="21977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501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3" name="矩形 2"/>
          <p:cNvSpPr>
            <a:spLocks noChangeArrowheads="1"/>
          </p:cNvSpPr>
          <p:nvPr/>
        </p:nvSpPr>
        <p:spPr bwMode="auto">
          <a:xfrm>
            <a:off x="1010003" y="257000"/>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活动风采</a:t>
            </a:r>
            <a:endParaRPr lang="zh-CN" altLang="en-US" sz="2400" b="1" dirty="0">
              <a:solidFill>
                <a:srgbClr val="0060A8"/>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stretch>
            <a:fillRect/>
          </a:stretch>
        </p:blipFill>
        <p:spPr>
          <a:xfrm>
            <a:off x="10535285" y="45085"/>
            <a:ext cx="1623695" cy="885190"/>
          </a:xfrm>
          <a:prstGeom prst="rect">
            <a:avLst/>
          </a:prstGeom>
        </p:spPr>
      </p:pic>
      <p:pic>
        <p:nvPicPr>
          <p:cNvPr id="2" name="图片 1" descr="392714756808032861"/>
          <p:cNvPicPr>
            <a:picLocks noChangeAspect="1"/>
          </p:cNvPicPr>
          <p:nvPr/>
        </p:nvPicPr>
        <p:blipFill>
          <a:blip r:embed="rId2"/>
          <a:stretch>
            <a:fillRect/>
          </a:stretch>
        </p:blipFill>
        <p:spPr>
          <a:xfrm>
            <a:off x="429895" y="859790"/>
            <a:ext cx="3930015" cy="2816860"/>
          </a:xfrm>
          <a:prstGeom prst="rect">
            <a:avLst/>
          </a:prstGeom>
        </p:spPr>
      </p:pic>
      <p:pic>
        <p:nvPicPr>
          <p:cNvPr id="4" name="图片 3" descr="904339374875205942"/>
          <p:cNvPicPr>
            <a:picLocks noChangeAspect="1"/>
          </p:cNvPicPr>
          <p:nvPr/>
        </p:nvPicPr>
        <p:blipFill>
          <a:blip r:embed="rId3"/>
          <a:stretch>
            <a:fillRect/>
          </a:stretch>
        </p:blipFill>
        <p:spPr>
          <a:xfrm>
            <a:off x="4556125" y="847725"/>
            <a:ext cx="2258695" cy="2781935"/>
          </a:xfrm>
          <a:prstGeom prst="rect">
            <a:avLst/>
          </a:prstGeom>
        </p:spPr>
      </p:pic>
      <p:pic>
        <p:nvPicPr>
          <p:cNvPr id="5" name="图片 4" descr="24655888819011394"/>
          <p:cNvPicPr>
            <a:picLocks noChangeAspect="1"/>
          </p:cNvPicPr>
          <p:nvPr/>
        </p:nvPicPr>
        <p:blipFill>
          <a:blip r:embed="rId4"/>
          <a:stretch>
            <a:fillRect/>
          </a:stretch>
        </p:blipFill>
        <p:spPr>
          <a:xfrm>
            <a:off x="6269355" y="3806825"/>
            <a:ext cx="5128895" cy="2872105"/>
          </a:xfrm>
          <a:prstGeom prst="rect">
            <a:avLst/>
          </a:prstGeom>
        </p:spPr>
      </p:pic>
      <p:pic>
        <p:nvPicPr>
          <p:cNvPr id="6" name="图片 5" descr="66282959182701782"/>
          <p:cNvPicPr>
            <a:picLocks noChangeAspect="1"/>
          </p:cNvPicPr>
          <p:nvPr/>
        </p:nvPicPr>
        <p:blipFill>
          <a:blip r:embed="rId5"/>
          <a:stretch>
            <a:fillRect/>
          </a:stretch>
        </p:blipFill>
        <p:spPr>
          <a:xfrm>
            <a:off x="717550" y="3806825"/>
            <a:ext cx="5128895" cy="2872105"/>
          </a:xfrm>
          <a:prstGeom prst="rect">
            <a:avLst/>
          </a:prstGeom>
        </p:spPr>
      </p:pic>
      <p:pic>
        <p:nvPicPr>
          <p:cNvPr id="9" name="图片 8" descr="303983581644653521"/>
          <p:cNvPicPr>
            <a:picLocks noChangeAspect="1"/>
          </p:cNvPicPr>
          <p:nvPr/>
        </p:nvPicPr>
        <p:blipFill>
          <a:blip r:embed="rId6"/>
          <a:stretch>
            <a:fillRect/>
          </a:stretch>
        </p:blipFill>
        <p:spPr>
          <a:xfrm>
            <a:off x="6960870" y="865505"/>
            <a:ext cx="4749800" cy="2746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5604" name="椭圆 3"/>
          <p:cNvSpPr>
            <a:spLocks noChangeAspect="1" noChangeArrowheads="1"/>
          </p:cNvSpPr>
          <p:nvPr/>
        </p:nvSpPr>
        <p:spPr bwMode="auto">
          <a:xfrm>
            <a:off x="7557181" y="2858181"/>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4</a:t>
            </a:r>
            <a:endParaRPr lang="zh-CN" altLang="en-US" sz="2800" dirty="0">
              <a:solidFill>
                <a:schemeClr val="bg1"/>
              </a:solidFill>
              <a:effectLst>
                <a:outerShdw blurRad="38100" dist="38100" dir="2700000" algn="tl">
                  <a:srgbClr val="000000">
                    <a:alpha val="43137"/>
                  </a:srgbClr>
                </a:outerShdw>
              </a:effectLst>
            </a:endParaRPr>
          </a:p>
        </p:txBody>
      </p:sp>
      <p:sp>
        <p:nvSpPr>
          <p:cNvPr id="25605" name="椭圆 4"/>
          <p:cNvSpPr>
            <a:spLocks noChangeAspect="1" noChangeArrowheads="1"/>
          </p:cNvSpPr>
          <p:nvPr/>
        </p:nvSpPr>
        <p:spPr bwMode="auto">
          <a:xfrm>
            <a:off x="3948793" y="2858181"/>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3</a:t>
            </a:r>
            <a:endParaRPr lang="zh-CN" altLang="en-US" sz="2800" dirty="0">
              <a:solidFill>
                <a:schemeClr val="bg1"/>
              </a:solidFill>
              <a:effectLst>
                <a:outerShdw blurRad="38100" dist="38100" dir="2700000" algn="tl">
                  <a:srgbClr val="000000">
                    <a:alpha val="43137"/>
                  </a:srgbClr>
                </a:outerShdw>
              </a:effectLst>
            </a:endParaRPr>
          </a:p>
        </p:txBody>
      </p:sp>
      <p:cxnSp>
        <p:nvCxnSpPr>
          <p:cNvPr id="25606" name="直接连接符 5"/>
          <p:cNvCxnSpPr>
            <a:cxnSpLocks noChangeShapeType="1"/>
            <a:stCxn id="25605" idx="6"/>
            <a:endCxn id="25604" idx="2"/>
          </p:cNvCxnSpPr>
          <p:nvPr/>
        </p:nvCxnSpPr>
        <p:spPr bwMode="auto">
          <a:xfrm>
            <a:off x="4667931" y="3218543"/>
            <a:ext cx="2889250" cy="0"/>
          </a:xfrm>
          <a:prstGeom prst="line">
            <a:avLst/>
          </a:prstGeom>
          <a:noFill/>
          <a:ln w="12700">
            <a:solidFill>
              <a:srgbClr val="BFBFBF"/>
            </a:solidFill>
            <a:round/>
            <a:headEnd type="oval" w="med" len="med"/>
            <a:tailEnd type="oval" w="med" len="med"/>
          </a:ln>
          <a:extLst>
            <a:ext uri="{909E8E84-426E-40DD-AFC4-6F175D3DCCD1}">
              <a14:hiddenFill xmlns:a14="http://schemas.microsoft.com/office/drawing/2010/main">
                <a:noFill/>
              </a14:hiddenFill>
            </a:ext>
          </a:extLst>
        </p:spPr>
      </p:cxnSp>
      <p:sp>
        <p:nvSpPr>
          <p:cNvPr id="25607" name="椭圆 7"/>
          <p:cNvSpPr>
            <a:spLocks noChangeAspect="1" noChangeArrowheads="1"/>
          </p:cNvSpPr>
          <p:nvPr/>
        </p:nvSpPr>
        <p:spPr bwMode="auto">
          <a:xfrm>
            <a:off x="7557181" y="1478643"/>
            <a:ext cx="720725"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2</a:t>
            </a:r>
            <a:endParaRPr lang="zh-CN" altLang="en-US" sz="2800" dirty="0">
              <a:solidFill>
                <a:schemeClr val="bg1"/>
              </a:solidFill>
              <a:effectLst>
                <a:outerShdw blurRad="38100" dist="38100" dir="2700000" algn="tl">
                  <a:srgbClr val="000000">
                    <a:alpha val="43137"/>
                  </a:srgbClr>
                </a:outerShdw>
              </a:effectLst>
            </a:endParaRPr>
          </a:p>
        </p:txBody>
      </p:sp>
      <p:sp>
        <p:nvSpPr>
          <p:cNvPr id="25608" name="椭圆 8"/>
          <p:cNvSpPr>
            <a:spLocks noChangeAspect="1" noChangeArrowheads="1"/>
          </p:cNvSpPr>
          <p:nvPr/>
        </p:nvSpPr>
        <p:spPr bwMode="auto">
          <a:xfrm>
            <a:off x="7557181" y="4239306"/>
            <a:ext cx="720725"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6</a:t>
            </a:r>
            <a:endParaRPr lang="zh-CN" altLang="en-US" sz="2800" dirty="0">
              <a:solidFill>
                <a:schemeClr val="bg1"/>
              </a:solidFill>
              <a:effectLst>
                <a:outerShdw blurRad="38100" dist="38100" dir="2700000" algn="tl">
                  <a:srgbClr val="000000">
                    <a:alpha val="43137"/>
                  </a:srgbClr>
                </a:outerShdw>
              </a:effectLst>
            </a:endParaRPr>
          </a:p>
        </p:txBody>
      </p:sp>
      <p:sp>
        <p:nvSpPr>
          <p:cNvPr id="25609" name="椭圆 9"/>
          <p:cNvSpPr>
            <a:spLocks noChangeAspect="1" noChangeArrowheads="1"/>
          </p:cNvSpPr>
          <p:nvPr/>
        </p:nvSpPr>
        <p:spPr bwMode="auto">
          <a:xfrm>
            <a:off x="3948793" y="1478643"/>
            <a:ext cx="719138" cy="720725"/>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1</a:t>
            </a:r>
            <a:endParaRPr lang="zh-CN" altLang="en-US" sz="2800" dirty="0">
              <a:solidFill>
                <a:schemeClr val="bg1"/>
              </a:solidFill>
              <a:effectLst>
                <a:outerShdw blurRad="38100" dist="38100" dir="2700000" algn="tl">
                  <a:srgbClr val="000000">
                    <a:alpha val="43137"/>
                  </a:srgbClr>
                </a:outerShdw>
              </a:effectLst>
            </a:endParaRPr>
          </a:p>
        </p:txBody>
      </p:sp>
      <p:sp>
        <p:nvSpPr>
          <p:cNvPr id="25610" name="椭圆 10"/>
          <p:cNvSpPr>
            <a:spLocks noChangeAspect="1" noChangeArrowheads="1"/>
          </p:cNvSpPr>
          <p:nvPr/>
        </p:nvSpPr>
        <p:spPr bwMode="auto">
          <a:xfrm>
            <a:off x="3948793" y="4239306"/>
            <a:ext cx="719138" cy="719137"/>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800" dirty="0">
                <a:solidFill>
                  <a:schemeClr val="bg1"/>
                </a:solidFill>
                <a:effectLst>
                  <a:outerShdw blurRad="38100" dist="38100" dir="2700000" algn="tl">
                    <a:srgbClr val="000000">
                      <a:alpha val="43137"/>
                    </a:srgbClr>
                  </a:outerShdw>
                </a:effectLst>
              </a:rPr>
              <a:t>5</a:t>
            </a:r>
            <a:endParaRPr lang="zh-CN" altLang="en-US" sz="2800" dirty="0">
              <a:solidFill>
                <a:schemeClr val="bg1"/>
              </a:solidFill>
              <a:effectLst>
                <a:outerShdw blurRad="38100" dist="38100" dir="2700000" algn="tl">
                  <a:srgbClr val="000000">
                    <a:alpha val="43137"/>
                  </a:srgbClr>
                </a:outerShdw>
              </a:effectLst>
            </a:endParaRPr>
          </a:p>
        </p:txBody>
      </p:sp>
      <p:grpSp>
        <p:nvGrpSpPr>
          <p:cNvPr id="25611" name="组合 22"/>
          <p:cNvGrpSpPr/>
          <p:nvPr/>
        </p:nvGrpSpPr>
        <p:grpSpPr bwMode="auto">
          <a:xfrm>
            <a:off x="4667931" y="1839006"/>
            <a:ext cx="2889251" cy="1474107"/>
            <a:chOff x="43536" y="-566471"/>
            <a:chExt cx="2888780" cy="1475185"/>
          </a:xfrm>
        </p:grpSpPr>
        <p:cxnSp>
          <p:nvCxnSpPr>
            <p:cNvPr id="25630" name="直接连接符 12"/>
            <p:cNvCxnSpPr>
              <a:cxnSpLocks noChangeShapeType="1"/>
            </p:cNvCxnSpPr>
            <p:nvPr/>
          </p:nvCxnSpPr>
          <p:spPr bwMode="auto">
            <a:xfrm>
              <a:off x="571407" y="908714"/>
              <a:ext cx="1799932" cy="0"/>
            </a:xfrm>
            <a:prstGeom prst="line">
              <a:avLst/>
            </a:prstGeom>
            <a:noFill/>
            <a:ln w="12700">
              <a:solidFill>
                <a:srgbClr val="BFBFBF"/>
              </a:solidFill>
              <a:round/>
            </a:ln>
            <a:extLst>
              <a:ext uri="{909E8E84-426E-40DD-AFC4-6F175D3DCCD1}">
                <a14:hiddenFill xmlns:a14="http://schemas.microsoft.com/office/drawing/2010/main">
                  <a:noFill/>
                </a14:hiddenFill>
              </a:ext>
            </a:extLst>
          </p:spPr>
        </p:cxnSp>
        <p:cxnSp>
          <p:nvCxnSpPr>
            <p:cNvPr id="25631" name="肘形连接符 13"/>
            <p:cNvCxnSpPr>
              <a:cxnSpLocks noChangeShapeType="1"/>
              <a:stCxn id="25609" idx="6"/>
            </p:cNvCxnSpPr>
            <p:nvPr/>
          </p:nvCxnSpPr>
          <p:spPr bwMode="auto">
            <a:xfrm>
              <a:off x="43536" y="-566471"/>
              <a:ext cx="571407" cy="908714"/>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cxnSp>
          <p:nvCxnSpPr>
            <p:cNvPr id="25632" name="肘形连接符 14"/>
            <p:cNvCxnSpPr>
              <a:cxnSpLocks noChangeShapeType="1"/>
              <a:stCxn id="25607" idx="2"/>
            </p:cNvCxnSpPr>
            <p:nvPr/>
          </p:nvCxnSpPr>
          <p:spPr bwMode="auto">
            <a:xfrm rot="10800000" flipV="1">
              <a:off x="2414875" y="-566471"/>
              <a:ext cx="517441" cy="908714"/>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grpSp>
      <p:grpSp>
        <p:nvGrpSpPr>
          <p:cNvPr id="25612" name="组合 23"/>
          <p:cNvGrpSpPr/>
          <p:nvPr/>
        </p:nvGrpSpPr>
        <p:grpSpPr bwMode="auto">
          <a:xfrm>
            <a:off x="4667931" y="3756706"/>
            <a:ext cx="2889251" cy="842962"/>
            <a:chOff x="43536" y="-565666"/>
            <a:chExt cx="2888780" cy="842380"/>
          </a:xfrm>
        </p:grpSpPr>
        <p:cxnSp>
          <p:nvCxnSpPr>
            <p:cNvPr id="25627" name="直接连接符 16"/>
            <p:cNvCxnSpPr>
              <a:cxnSpLocks noChangeShapeType="1"/>
            </p:cNvCxnSpPr>
            <p:nvPr/>
          </p:nvCxnSpPr>
          <p:spPr bwMode="auto">
            <a:xfrm>
              <a:off x="571407" y="0"/>
              <a:ext cx="1799932" cy="0"/>
            </a:xfrm>
            <a:prstGeom prst="line">
              <a:avLst/>
            </a:prstGeom>
            <a:noFill/>
            <a:ln w="12700">
              <a:solidFill>
                <a:srgbClr val="BFBFBF"/>
              </a:solidFill>
              <a:round/>
            </a:ln>
            <a:extLst>
              <a:ext uri="{909E8E84-426E-40DD-AFC4-6F175D3DCCD1}">
                <a14:hiddenFill xmlns:a14="http://schemas.microsoft.com/office/drawing/2010/main">
                  <a:noFill/>
                </a14:hiddenFill>
              </a:ext>
            </a:extLst>
          </p:spPr>
        </p:cxnSp>
        <p:cxnSp>
          <p:nvCxnSpPr>
            <p:cNvPr id="25628" name="肘形连接符 17"/>
            <p:cNvCxnSpPr>
              <a:cxnSpLocks noChangeShapeType="1"/>
              <a:stCxn id="25610" idx="6"/>
            </p:cNvCxnSpPr>
            <p:nvPr/>
          </p:nvCxnSpPr>
          <p:spPr bwMode="auto">
            <a:xfrm flipV="1">
              <a:off x="43536" y="-565666"/>
              <a:ext cx="571407" cy="842380"/>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cxnSp>
          <p:nvCxnSpPr>
            <p:cNvPr id="25629" name="肘形连接符 18"/>
            <p:cNvCxnSpPr>
              <a:cxnSpLocks noChangeShapeType="1"/>
              <a:stCxn id="25608" idx="2"/>
            </p:cNvCxnSpPr>
            <p:nvPr/>
          </p:nvCxnSpPr>
          <p:spPr bwMode="auto">
            <a:xfrm rot="10800000">
              <a:off x="2414875" y="-565666"/>
              <a:ext cx="517441" cy="842380"/>
            </a:xfrm>
            <a:prstGeom prst="bentConnector2">
              <a:avLst/>
            </a:prstGeom>
            <a:noFill/>
            <a:ln w="12700">
              <a:solidFill>
                <a:srgbClr val="BFBFBF"/>
              </a:solidFill>
              <a:miter lim="800000"/>
              <a:headEnd type="oval" w="med" len="med"/>
            </a:ln>
            <a:extLst>
              <a:ext uri="{909E8E84-426E-40DD-AFC4-6F175D3DCCD1}">
                <a14:hiddenFill xmlns:a14="http://schemas.microsoft.com/office/drawing/2010/main">
                  <a:noFill/>
                </a14:hiddenFill>
              </a:ext>
            </a:extLst>
          </p:spPr>
        </p:cxnSp>
      </p:grpSp>
      <p:sp>
        <p:nvSpPr>
          <p:cNvPr id="25625" name="矩形 42"/>
          <p:cNvSpPr>
            <a:spLocks noChangeAspect="1" noChangeArrowheads="1"/>
          </p:cNvSpPr>
          <p:nvPr/>
        </p:nvSpPr>
        <p:spPr bwMode="auto">
          <a:xfrm rot="-2700000">
            <a:off x="5123049" y="2202694"/>
            <a:ext cx="1983093" cy="1984547"/>
          </a:xfrm>
          <a:prstGeom prst="rect">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3" name="award-trophy-cup-silhouette-of-big-size_47822"/>
          <p:cNvSpPr>
            <a:spLocks noChangeAspect="1"/>
          </p:cNvSpPr>
          <p:nvPr/>
        </p:nvSpPr>
        <p:spPr bwMode="auto">
          <a:xfrm>
            <a:off x="5377096" y="2448489"/>
            <a:ext cx="1608309" cy="1517767"/>
          </a:xfrm>
          <a:custGeom>
            <a:avLst/>
            <a:gdLst>
              <a:gd name="T0" fmla="*/ 391 w 433"/>
              <a:gd name="T1" fmla="*/ 150 h 409"/>
              <a:gd name="T2" fmla="*/ 431 w 433"/>
              <a:gd name="T3" fmla="*/ 7 h 409"/>
              <a:gd name="T4" fmla="*/ 315 w 433"/>
              <a:gd name="T5" fmla="*/ 0 h 409"/>
              <a:gd name="T6" fmla="*/ 118 w 433"/>
              <a:gd name="T7" fmla="*/ 7 h 409"/>
              <a:gd name="T8" fmla="*/ 2 w 433"/>
              <a:gd name="T9" fmla="*/ 20 h 409"/>
              <a:gd name="T10" fmla="*/ 106 w 433"/>
              <a:gd name="T11" fmla="*/ 174 h 409"/>
              <a:gd name="T12" fmla="*/ 115 w 433"/>
              <a:gd name="T13" fmla="*/ 186 h 409"/>
              <a:gd name="T14" fmla="*/ 116 w 433"/>
              <a:gd name="T15" fmla="*/ 219 h 409"/>
              <a:gd name="T16" fmla="*/ 118 w 433"/>
              <a:gd name="T17" fmla="*/ 145 h 409"/>
              <a:gd name="T18" fmla="*/ 60 w 433"/>
              <a:gd name="T19" fmla="*/ 130 h 409"/>
              <a:gd name="T20" fmla="*/ 94 w 433"/>
              <a:gd name="T21" fmla="*/ 34 h 409"/>
              <a:gd name="T22" fmla="*/ 94 w 433"/>
              <a:gd name="T23" fmla="*/ 68 h 409"/>
              <a:gd name="T24" fmla="*/ 135 w 433"/>
              <a:gd name="T25" fmla="*/ 126 h 409"/>
              <a:gd name="T26" fmla="*/ 164 w 433"/>
              <a:gd name="T27" fmla="*/ 180 h 409"/>
              <a:gd name="T28" fmla="*/ 178 w 433"/>
              <a:gd name="T29" fmla="*/ 222 h 409"/>
              <a:gd name="T30" fmla="*/ 179 w 433"/>
              <a:gd name="T31" fmla="*/ 222 h 409"/>
              <a:gd name="T32" fmla="*/ 165 w 433"/>
              <a:gd name="T33" fmla="*/ 298 h 409"/>
              <a:gd name="T34" fmla="*/ 144 w 433"/>
              <a:gd name="T35" fmla="*/ 360 h 409"/>
              <a:gd name="T36" fmla="*/ 116 w 433"/>
              <a:gd name="T37" fmla="*/ 409 h 409"/>
              <a:gd name="T38" fmla="*/ 317 w 433"/>
              <a:gd name="T39" fmla="*/ 360 h 409"/>
              <a:gd name="T40" fmla="*/ 289 w 433"/>
              <a:gd name="T41" fmla="*/ 298 h 409"/>
              <a:gd name="T42" fmla="*/ 251 w 433"/>
              <a:gd name="T43" fmla="*/ 222 h 409"/>
              <a:gd name="T44" fmla="*/ 255 w 433"/>
              <a:gd name="T45" fmla="*/ 223 h 409"/>
              <a:gd name="T46" fmla="*/ 269 w 433"/>
              <a:gd name="T47" fmla="*/ 222 h 409"/>
              <a:gd name="T48" fmla="*/ 259 w 433"/>
              <a:gd name="T49" fmla="*/ 180 h 409"/>
              <a:gd name="T50" fmla="*/ 315 w 433"/>
              <a:gd name="T51" fmla="*/ 50 h 409"/>
              <a:gd name="T52" fmla="*/ 355 w 433"/>
              <a:gd name="T53" fmla="*/ 46 h 409"/>
              <a:gd name="T54" fmla="*/ 404 w 433"/>
              <a:gd name="T55" fmla="*/ 34 h 409"/>
              <a:gd name="T56" fmla="*/ 323 w 433"/>
              <a:gd name="T57" fmla="*/ 147 h 409"/>
              <a:gd name="T58" fmla="*/ 280 w 433"/>
              <a:gd name="T59" fmla="*/ 191 h 409"/>
              <a:gd name="T60" fmla="*/ 333 w 433"/>
              <a:gd name="T61" fmla="*/ 198 h 409"/>
              <a:gd name="T62" fmla="*/ 327 w 433"/>
              <a:gd name="T63" fmla="*/ 17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3" h="409">
                <a:moveTo>
                  <a:pt x="327" y="174"/>
                </a:moveTo>
                <a:cubicBezTo>
                  <a:pt x="341" y="174"/>
                  <a:pt x="367" y="171"/>
                  <a:pt x="391" y="150"/>
                </a:cubicBezTo>
                <a:cubicBezTo>
                  <a:pt x="419" y="124"/>
                  <a:pt x="433" y="80"/>
                  <a:pt x="431" y="20"/>
                </a:cubicBezTo>
                <a:lnTo>
                  <a:pt x="431" y="7"/>
                </a:lnTo>
                <a:lnTo>
                  <a:pt x="316" y="7"/>
                </a:lnTo>
                <a:cubicBezTo>
                  <a:pt x="315" y="3"/>
                  <a:pt x="315" y="0"/>
                  <a:pt x="315" y="0"/>
                </a:cubicBezTo>
                <a:lnTo>
                  <a:pt x="118" y="0"/>
                </a:lnTo>
                <a:cubicBezTo>
                  <a:pt x="118" y="0"/>
                  <a:pt x="118" y="2"/>
                  <a:pt x="118" y="7"/>
                </a:cubicBezTo>
                <a:lnTo>
                  <a:pt x="3" y="7"/>
                </a:lnTo>
                <a:lnTo>
                  <a:pt x="2" y="20"/>
                </a:lnTo>
                <a:cubicBezTo>
                  <a:pt x="0" y="80"/>
                  <a:pt x="14" y="124"/>
                  <a:pt x="42" y="149"/>
                </a:cubicBezTo>
                <a:cubicBezTo>
                  <a:pt x="66" y="171"/>
                  <a:pt x="93" y="174"/>
                  <a:pt x="106" y="174"/>
                </a:cubicBezTo>
                <a:lnTo>
                  <a:pt x="106" y="174"/>
                </a:lnTo>
                <a:lnTo>
                  <a:pt x="115" y="186"/>
                </a:lnTo>
                <a:lnTo>
                  <a:pt x="100" y="198"/>
                </a:lnTo>
                <a:lnTo>
                  <a:pt x="116" y="219"/>
                </a:lnTo>
                <a:lnTo>
                  <a:pt x="153" y="191"/>
                </a:lnTo>
                <a:lnTo>
                  <a:pt x="118" y="145"/>
                </a:lnTo>
                <a:lnTo>
                  <a:pt x="111" y="146"/>
                </a:lnTo>
                <a:cubicBezTo>
                  <a:pt x="110" y="147"/>
                  <a:pt x="83" y="150"/>
                  <a:pt x="60" y="130"/>
                </a:cubicBezTo>
                <a:cubicBezTo>
                  <a:pt x="40" y="111"/>
                  <a:pt x="29" y="79"/>
                  <a:pt x="29" y="34"/>
                </a:cubicBezTo>
                <a:lnTo>
                  <a:pt x="94" y="34"/>
                </a:lnTo>
                <a:lnTo>
                  <a:pt x="78" y="46"/>
                </a:lnTo>
                <a:lnTo>
                  <a:pt x="94" y="68"/>
                </a:lnTo>
                <a:lnTo>
                  <a:pt x="118" y="49"/>
                </a:lnTo>
                <a:cubicBezTo>
                  <a:pt x="120" y="74"/>
                  <a:pt x="124" y="103"/>
                  <a:pt x="135" y="126"/>
                </a:cubicBezTo>
                <a:cubicBezTo>
                  <a:pt x="148" y="154"/>
                  <a:pt x="164" y="170"/>
                  <a:pt x="174" y="180"/>
                </a:cubicBezTo>
                <a:lnTo>
                  <a:pt x="164" y="180"/>
                </a:lnTo>
                <a:lnTo>
                  <a:pt x="164" y="222"/>
                </a:lnTo>
                <a:lnTo>
                  <a:pt x="178" y="222"/>
                </a:lnTo>
                <a:lnTo>
                  <a:pt x="178" y="222"/>
                </a:lnTo>
                <a:lnTo>
                  <a:pt x="179" y="222"/>
                </a:lnTo>
                <a:lnTo>
                  <a:pt x="182" y="222"/>
                </a:lnTo>
                <a:lnTo>
                  <a:pt x="165" y="298"/>
                </a:lnTo>
                <a:lnTo>
                  <a:pt x="144" y="298"/>
                </a:lnTo>
                <a:lnTo>
                  <a:pt x="144" y="360"/>
                </a:lnTo>
                <a:lnTo>
                  <a:pt x="116" y="360"/>
                </a:lnTo>
                <a:lnTo>
                  <a:pt x="116" y="409"/>
                </a:lnTo>
                <a:lnTo>
                  <a:pt x="317" y="409"/>
                </a:lnTo>
                <a:lnTo>
                  <a:pt x="317" y="360"/>
                </a:lnTo>
                <a:lnTo>
                  <a:pt x="289" y="360"/>
                </a:lnTo>
                <a:lnTo>
                  <a:pt x="289" y="298"/>
                </a:lnTo>
                <a:lnTo>
                  <a:pt x="268" y="298"/>
                </a:lnTo>
                <a:lnTo>
                  <a:pt x="251" y="222"/>
                </a:lnTo>
                <a:lnTo>
                  <a:pt x="254" y="222"/>
                </a:lnTo>
                <a:lnTo>
                  <a:pt x="255" y="223"/>
                </a:lnTo>
                <a:lnTo>
                  <a:pt x="255" y="222"/>
                </a:lnTo>
                <a:lnTo>
                  <a:pt x="269" y="222"/>
                </a:lnTo>
                <a:lnTo>
                  <a:pt x="269" y="180"/>
                </a:lnTo>
                <a:lnTo>
                  <a:pt x="259" y="180"/>
                </a:lnTo>
                <a:cubicBezTo>
                  <a:pt x="270" y="170"/>
                  <a:pt x="285" y="154"/>
                  <a:pt x="298" y="126"/>
                </a:cubicBezTo>
                <a:cubicBezTo>
                  <a:pt x="309" y="103"/>
                  <a:pt x="313" y="74"/>
                  <a:pt x="315" y="50"/>
                </a:cubicBezTo>
                <a:lnTo>
                  <a:pt x="339" y="68"/>
                </a:lnTo>
                <a:lnTo>
                  <a:pt x="355" y="46"/>
                </a:lnTo>
                <a:lnTo>
                  <a:pt x="339" y="34"/>
                </a:lnTo>
                <a:lnTo>
                  <a:pt x="404" y="34"/>
                </a:lnTo>
                <a:cubicBezTo>
                  <a:pt x="404" y="79"/>
                  <a:pt x="393" y="111"/>
                  <a:pt x="373" y="130"/>
                </a:cubicBezTo>
                <a:cubicBezTo>
                  <a:pt x="350" y="150"/>
                  <a:pt x="323" y="147"/>
                  <a:pt x="323" y="147"/>
                </a:cubicBezTo>
                <a:lnTo>
                  <a:pt x="315" y="146"/>
                </a:lnTo>
                <a:lnTo>
                  <a:pt x="280" y="191"/>
                </a:lnTo>
                <a:lnTo>
                  <a:pt x="317" y="219"/>
                </a:lnTo>
                <a:lnTo>
                  <a:pt x="333" y="198"/>
                </a:lnTo>
                <a:lnTo>
                  <a:pt x="318" y="186"/>
                </a:lnTo>
                <a:lnTo>
                  <a:pt x="327" y="174"/>
                </a:lnTo>
                <a:cubicBezTo>
                  <a:pt x="327" y="174"/>
                  <a:pt x="327" y="174"/>
                  <a:pt x="327" y="174"/>
                </a:cubicBezTo>
                <a:close/>
              </a:path>
            </a:pathLst>
          </a:custGeom>
          <a:solidFill>
            <a:schemeClr val="bg1"/>
          </a:solidFill>
          <a:ln>
            <a:noFill/>
          </a:ln>
        </p:spPr>
      </p:sp>
      <p:sp>
        <p:nvSpPr>
          <p:cNvPr id="34" name="矩形 33"/>
          <p:cNvSpPr>
            <a:spLocks noChangeArrowheads="1"/>
          </p:cNvSpPr>
          <p:nvPr/>
        </p:nvSpPr>
        <p:spPr bwMode="auto">
          <a:xfrm>
            <a:off x="1068387" y="282803"/>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企业荣誉</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8" name="矩形 47"/>
          <p:cNvSpPr/>
          <p:nvPr/>
        </p:nvSpPr>
        <p:spPr>
          <a:xfrm rot="16200000" flipH="1">
            <a:off x="6155680" y="2357175"/>
            <a:ext cx="18000" cy="671701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pic>
        <p:nvPicPr>
          <p:cNvPr id="247" name="图片 246" descr="C:\Users\litan\Desktop\图片3.png图片3"/>
          <p:cNvPicPr>
            <a:picLocks noChangeAspect="1"/>
          </p:cNvPicPr>
          <p:nvPr/>
        </p:nvPicPr>
        <p:blipFill>
          <a:blip r:embed="rId2" cstate="print"/>
          <a:srcRect/>
          <a:stretch>
            <a:fillRect/>
          </a:stretch>
        </p:blipFill>
        <p:spPr>
          <a:xfrm>
            <a:off x="1741805" y="1016635"/>
            <a:ext cx="1926590" cy="1400175"/>
          </a:xfrm>
          <a:prstGeom prst="rect">
            <a:avLst/>
          </a:prstGeom>
        </p:spPr>
      </p:pic>
      <p:pic>
        <p:nvPicPr>
          <p:cNvPr id="248" name="图片 247" descr="C:\Users\litan\Desktop\图片4.png图片4"/>
          <p:cNvPicPr>
            <a:picLocks noChangeAspect="1"/>
          </p:cNvPicPr>
          <p:nvPr/>
        </p:nvPicPr>
        <p:blipFill>
          <a:blip r:embed="rId3" cstate="print"/>
          <a:srcRect/>
          <a:stretch>
            <a:fillRect/>
          </a:stretch>
        </p:blipFill>
        <p:spPr>
          <a:xfrm>
            <a:off x="1704975" y="2534920"/>
            <a:ext cx="2000250" cy="1418590"/>
          </a:xfrm>
          <a:prstGeom prst="rect">
            <a:avLst/>
          </a:prstGeom>
        </p:spPr>
      </p:pic>
      <p:pic>
        <p:nvPicPr>
          <p:cNvPr id="251" name="图片 250" descr="C:\Users\litan\Desktop\图片5.png图片5"/>
          <p:cNvPicPr>
            <a:picLocks noChangeAspect="1"/>
          </p:cNvPicPr>
          <p:nvPr/>
        </p:nvPicPr>
        <p:blipFill>
          <a:blip r:embed="rId4" cstate="print"/>
          <a:srcRect/>
          <a:stretch>
            <a:fillRect/>
          </a:stretch>
        </p:blipFill>
        <p:spPr>
          <a:xfrm>
            <a:off x="1732915" y="4077335"/>
            <a:ext cx="1988185" cy="1381125"/>
          </a:xfrm>
          <a:prstGeom prst="rect">
            <a:avLst/>
          </a:prstGeom>
        </p:spPr>
      </p:pic>
      <p:pic>
        <p:nvPicPr>
          <p:cNvPr id="252" name="图片 251" descr="C:\Users\litan\Desktop\图片6.png图片6"/>
          <p:cNvPicPr>
            <a:picLocks noChangeAspect="1"/>
          </p:cNvPicPr>
          <p:nvPr/>
        </p:nvPicPr>
        <p:blipFill>
          <a:blip r:embed="rId5" cstate="print"/>
          <a:srcRect/>
          <a:stretch>
            <a:fillRect/>
          </a:stretch>
        </p:blipFill>
        <p:spPr>
          <a:xfrm>
            <a:off x="8496077" y="1019112"/>
            <a:ext cx="2038895" cy="1429385"/>
          </a:xfrm>
          <a:prstGeom prst="rect">
            <a:avLst/>
          </a:prstGeom>
        </p:spPr>
      </p:pic>
      <p:pic>
        <p:nvPicPr>
          <p:cNvPr id="35" name="图片 34"/>
          <p:cNvPicPr>
            <a:picLocks noChangeAspect="1"/>
          </p:cNvPicPr>
          <p:nvPr/>
        </p:nvPicPr>
        <p:blipFill>
          <a:blip r:embed="rId6"/>
          <a:stretch>
            <a:fillRect/>
          </a:stretch>
        </p:blipFill>
        <p:spPr>
          <a:xfrm>
            <a:off x="8496300" y="2556510"/>
            <a:ext cx="2038350" cy="1276985"/>
          </a:xfrm>
          <a:prstGeom prst="rect">
            <a:avLst/>
          </a:prstGeom>
        </p:spPr>
      </p:pic>
      <p:pic>
        <p:nvPicPr>
          <p:cNvPr id="2" name="图片 -2147482612" descr="D:\新 公司证照、公司信息\公司证照\新公司证件\荣誉证书\荣誉证书.png"/>
          <p:cNvPicPr>
            <a:picLocks noChangeAspect="1"/>
          </p:cNvPicPr>
          <p:nvPr/>
        </p:nvPicPr>
        <p:blipFill>
          <a:blip r:embed="rId7"/>
          <a:stretch>
            <a:fillRect/>
          </a:stretch>
        </p:blipFill>
        <p:spPr>
          <a:xfrm>
            <a:off x="8547735" y="3966210"/>
            <a:ext cx="1987550" cy="1492250"/>
          </a:xfrm>
          <a:prstGeom prst="rect">
            <a:avLst/>
          </a:prstGeom>
          <a:noFill/>
          <a:ln w="9525">
            <a:noFill/>
          </a:ln>
        </p:spPr>
      </p:pic>
      <p:grpSp>
        <p:nvGrpSpPr>
          <p:cNvPr id="3" name="组合 2"/>
          <p:cNvGrpSpPr/>
          <p:nvPr/>
        </p:nvGrpSpPr>
        <p:grpSpPr>
          <a:xfrm>
            <a:off x="1721485" y="5894705"/>
            <a:ext cx="7848600" cy="519430"/>
            <a:chOff x="509" y="5636"/>
            <a:chExt cx="12360" cy="818"/>
          </a:xfrm>
        </p:grpSpPr>
        <p:sp>
          <p:nvSpPr>
            <p:cNvPr id="150" name="Rectangle 8"/>
            <p:cNvSpPr>
              <a:spLocks noChangeArrowheads="1"/>
            </p:cNvSpPr>
            <p:nvPr/>
          </p:nvSpPr>
          <p:spPr bwMode="auto">
            <a:xfrm>
              <a:off x="2097" y="5636"/>
              <a:ext cx="170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江苏省示范智能车间</a:t>
              </a:r>
              <a:endParaRPr lang="zh-CN" altLang="en-US" sz="1400" dirty="0">
                <a:ea typeface="魏碑-简"/>
              </a:endParaRPr>
            </a:p>
          </p:txBody>
        </p:sp>
        <p:sp>
          <p:nvSpPr>
            <p:cNvPr id="178" name="Rectangle 8"/>
            <p:cNvSpPr>
              <a:spLocks noChangeArrowheads="1"/>
            </p:cNvSpPr>
            <p:nvPr/>
          </p:nvSpPr>
          <p:spPr bwMode="auto">
            <a:xfrm>
              <a:off x="4138" y="5636"/>
              <a:ext cx="2155"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江苏省守合同重信用企业</a:t>
              </a:r>
              <a:endParaRPr lang="zh-CN" altLang="en-US" sz="1400" dirty="0">
                <a:ea typeface="魏碑-简"/>
              </a:endParaRPr>
            </a:p>
          </p:txBody>
        </p:sp>
        <p:sp>
          <p:nvSpPr>
            <p:cNvPr id="185" name="Rectangle 8"/>
            <p:cNvSpPr>
              <a:spLocks noChangeArrowheads="1"/>
            </p:cNvSpPr>
            <p:nvPr/>
          </p:nvSpPr>
          <p:spPr bwMode="auto">
            <a:xfrm>
              <a:off x="6633" y="5636"/>
              <a:ext cx="204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江苏省管理创新示范企业</a:t>
              </a:r>
              <a:endParaRPr lang="zh-CN" altLang="en-US" sz="1400" dirty="0">
                <a:ea typeface="魏碑-简"/>
              </a:endParaRPr>
            </a:p>
          </p:txBody>
        </p:sp>
        <p:sp>
          <p:nvSpPr>
            <p:cNvPr id="213" name="Rectangle 8"/>
            <p:cNvSpPr>
              <a:spLocks noChangeArrowheads="1"/>
            </p:cNvSpPr>
            <p:nvPr/>
          </p:nvSpPr>
          <p:spPr bwMode="auto">
            <a:xfrm>
              <a:off x="8901" y="5636"/>
              <a:ext cx="204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江苏省两化融合试点企业</a:t>
              </a:r>
              <a:endParaRPr lang="zh-CN" altLang="en-US" sz="1400" dirty="0">
                <a:ea typeface="魏碑-简"/>
              </a:endParaRPr>
            </a:p>
          </p:txBody>
        </p:sp>
        <p:sp>
          <p:nvSpPr>
            <p:cNvPr id="220" name="Rectangle 8"/>
            <p:cNvSpPr>
              <a:spLocks noChangeArrowheads="1"/>
            </p:cNvSpPr>
            <p:nvPr/>
          </p:nvSpPr>
          <p:spPr bwMode="auto">
            <a:xfrm>
              <a:off x="11169" y="5636"/>
              <a:ext cx="1701" cy="794"/>
            </a:xfrm>
            <a:prstGeom prst="rect">
              <a:avLst/>
            </a:prstGeom>
            <a:solidFill>
              <a:schemeClr val="accent3">
                <a:lumMod val="60000"/>
                <a:lumOff val="40000"/>
              </a:schemeClr>
            </a:solidFill>
            <a:ln>
              <a:noFill/>
            </a:ln>
          </p:spPr>
          <p:txBody>
            <a:bodyPr vert="horz" wrap="square" lIns="91440" tIns="45720" rIns="91440" bIns="45720" numCol="1" anchor="t" anchorCtr="0" compatLnSpc="1"/>
            <a:p>
              <a:r>
                <a:rPr lang="zh-CN" altLang="en-US" sz="1400" dirty="0">
                  <a:ea typeface="魏碑-简"/>
                </a:rPr>
                <a:t>无锡市十佳物联网企业</a:t>
              </a:r>
              <a:endParaRPr lang="zh-CN" altLang="en-US" sz="1400" dirty="0">
                <a:ea typeface="魏碑-简"/>
              </a:endParaRPr>
            </a:p>
          </p:txBody>
        </p:sp>
        <p:sp>
          <p:nvSpPr>
            <p:cNvPr id="6" name="矩形 5"/>
            <p:cNvSpPr/>
            <p:nvPr/>
          </p:nvSpPr>
          <p:spPr>
            <a:xfrm>
              <a:off x="509" y="5636"/>
              <a:ext cx="1474" cy="819"/>
            </a:xfrm>
            <a:prstGeom prst="rect">
              <a:avLst/>
            </a:prstGeom>
          </p:spPr>
          <p:txBody>
            <a:bodyPr wrap="square">
              <a:spAutoFit/>
            </a:bodyPr>
            <a:p>
              <a:r>
                <a:rPr lang="zh-CN" altLang="en-US" sz="1400" dirty="0" smtClean="0">
                  <a:solidFill>
                    <a:schemeClr val="accent2">
                      <a:lumMod val="75000"/>
                    </a:schemeClr>
                  </a:solidFill>
                  <a:ea typeface="魏碑-简"/>
                </a:rPr>
                <a:t>部分</a:t>
              </a:r>
              <a:r>
                <a:rPr lang="en-US" altLang="zh-CN" sz="1400" dirty="0" smtClean="0">
                  <a:solidFill>
                    <a:schemeClr val="accent2">
                      <a:lumMod val="75000"/>
                    </a:schemeClr>
                  </a:solidFill>
                  <a:ea typeface="魏碑-简"/>
                </a:rPr>
                <a:t>    </a:t>
              </a:r>
              <a:endParaRPr lang="en-US" altLang="zh-CN" sz="1400" dirty="0" smtClean="0">
                <a:solidFill>
                  <a:schemeClr val="accent2">
                    <a:lumMod val="75000"/>
                  </a:schemeClr>
                </a:solidFill>
                <a:ea typeface="魏碑-简"/>
              </a:endParaRPr>
            </a:p>
            <a:p>
              <a:r>
                <a:rPr lang="zh-CN" altLang="en-US" sz="1400" dirty="0" smtClean="0">
                  <a:solidFill>
                    <a:schemeClr val="accent2">
                      <a:lumMod val="75000"/>
                    </a:schemeClr>
                  </a:solidFill>
                  <a:ea typeface="魏碑-简"/>
                </a:rPr>
                <a:t>其他荣誉</a:t>
              </a:r>
              <a:endParaRPr lang="zh-CN" altLang="en-US" sz="1400" dirty="0">
                <a:solidFill>
                  <a:schemeClr val="accent2">
                    <a:lumMod val="75000"/>
                  </a:schemeClr>
                </a:solidFill>
                <a:ea typeface="魏碑-简"/>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fade">
                                      <p:cBhvr>
                                        <p:cTn id="15" dur="1000"/>
                                        <p:tgtEl>
                                          <p:spTgt spid="25604"/>
                                        </p:tgtEl>
                                      </p:cBhvr>
                                    </p:animEffect>
                                    <p:anim calcmode="lin" valueType="num">
                                      <p:cBhvr>
                                        <p:cTn id="16" dur="1000" fill="hold"/>
                                        <p:tgtEl>
                                          <p:spTgt spid="25604"/>
                                        </p:tgtEl>
                                        <p:attrNameLst>
                                          <p:attrName>ppt_x</p:attrName>
                                        </p:attrNameLst>
                                      </p:cBhvr>
                                      <p:tavLst>
                                        <p:tav tm="0">
                                          <p:val>
                                            <p:strVal val="#ppt_x"/>
                                          </p:val>
                                        </p:tav>
                                        <p:tav tm="100000">
                                          <p:val>
                                            <p:strVal val="#ppt_x"/>
                                          </p:val>
                                        </p:tav>
                                      </p:tavLst>
                                    </p:anim>
                                    <p:anim calcmode="lin" valueType="num">
                                      <p:cBhvr>
                                        <p:cTn id="17" dur="1000" fill="hold"/>
                                        <p:tgtEl>
                                          <p:spTgt spid="2560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605"/>
                                        </p:tgtEl>
                                        <p:attrNameLst>
                                          <p:attrName>style.visibility</p:attrName>
                                        </p:attrNameLst>
                                      </p:cBhvr>
                                      <p:to>
                                        <p:strVal val="visible"/>
                                      </p:to>
                                    </p:set>
                                    <p:animEffect transition="in" filter="fade">
                                      <p:cBhvr>
                                        <p:cTn id="20" dur="1000"/>
                                        <p:tgtEl>
                                          <p:spTgt spid="25605"/>
                                        </p:tgtEl>
                                      </p:cBhvr>
                                    </p:animEffect>
                                    <p:anim calcmode="lin" valueType="num">
                                      <p:cBhvr>
                                        <p:cTn id="21" dur="1000" fill="hold"/>
                                        <p:tgtEl>
                                          <p:spTgt spid="25605"/>
                                        </p:tgtEl>
                                        <p:attrNameLst>
                                          <p:attrName>ppt_x</p:attrName>
                                        </p:attrNameLst>
                                      </p:cBhvr>
                                      <p:tavLst>
                                        <p:tav tm="0">
                                          <p:val>
                                            <p:strVal val="#ppt_x"/>
                                          </p:val>
                                        </p:tav>
                                        <p:tav tm="100000">
                                          <p:val>
                                            <p:strVal val="#ppt_x"/>
                                          </p:val>
                                        </p:tav>
                                      </p:tavLst>
                                    </p:anim>
                                    <p:anim calcmode="lin" valueType="num">
                                      <p:cBhvr>
                                        <p:cTn id="22" dur="1000" fill="hold"/>
                                        <p:tgtEl>
                                          <p:spTgt spid="2560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606"/>
                                        </p:tgtEl>
                                        <p:attrNameLst>
                                          <p:attrName>style.visibility</p:attrName>
                                        </p:attrNameLst>
                                      </p:cBhvr>
                                      <p:to>
                                        <p:strVal val="visible"/>
                                      </p:to>
                                    </p:set>
                                    <p:animEffect transition="in" filter="fade">
                                      <p:cBhvr>
                                        <p:cTn id="25" dur="1000"/>
                                        <p:tgtEl>
                                          <p:spTgt spid="25606"/>
                                        </p:tgtEl>
                                      </p:cBhvr>
                                    </p:animEffect>
                                    <p:anim calcmode="lin" valueType="num">
                                      <p:cBhvr>
                                        <p:cTn id="26" dur="1000" fill="hold"/>
                                        <p:tgtEl>
                                          <p:spTgt spid="25606"/>
                                        </p:tgtEl>
                                        <p:attrNameLst>
                                          <p:attrName>ppt_x</p:attrName>
                                        </p:attrNameLst>
                                      </p:cBhvr>
                                      <p:tavLst>
                                        <p:tav tm="0">
                                          <p:val>
                                            <p:strVal val="#ppt_x"/>
                                          </p:val>
                                        </p:tav>
                                        <p:tav tm="100000">
                                          <p:val>
                                            <p:strVal val="#ppt_x"/>
                                          </p:val>
                                        </p:tav>
                                      </p:tavLst>
                                    </p:anim>
                                    <p:anim calcmode="lin" valueType="num">
                                      <p:cBhvr>
                                        <p:cTn id="27" dur="1000" fill="hold"/>
                                        <p:tgtEl>
                                          <p:spTgt spid="2560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607"/>
                                        </p:tgtEl>
                                        <p:attrNameLst>
                                          <p:attrName>style.visibility</p:attrName>
                                        </p:attrNameLst>
                                      </p:cBhvr>
                                      <p:to>
                                        <p:strVal val="visible"/>
                                      </p:to>
                                    </p:set>
                                    <p:animEffect transition="in" filter="fade">
                                      <p:cBhvr>
                                        <p:cTn id="30" dur="1000"/>
                                        <p:tgtEl>
                                          <p:spTgt spid="25607"/>
                                        </p:tgtEl>
                                      </p:cBhvr>
                                    </p:animEffect>
                                    <p:anim calcmode="lin" valueType="num">
                                      <p:cBhvr>
                                        <p:cTn id="31" dur="1000" fill="hold"/>
                                        <p:tgtEl>
                                          <p:spTgt spid="25607"/>
                                        </p:tgtEl>
                                        <p:attrNameLst>
                                          <p:attrName>ppt_x</p:attrName>
                                        </p:attrNameLst>
                                      </p:cBhvr>
                                      <p:tavLst>
                                        <p:tav tm="0">
                                          <p:val>
                                            <p:strVal val="#ppt_x"/>
                                          </p:val>
                                        </p:tav>
                                        <p:tav tm="100000">
                                          <p:val>
                                            <p:strVal val="#ppt_x"/>
                                          </p:val>
                                        </p:tav>
                                      </p:tavLst>
                                    </p:anim>
                                    <p:anim calcmode="lin" valueType="num">
                                      <p:cBhvr>
                                        <p:cTn id="32" dur="1000" fill="hold"/>
                                        <p:tgtEl>
                                          <p:spTgt spid="2560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608"/>
                                        </p:tgtEl>
                                        <p:attrNameLst>
                                          <p:attrName>style.visibility</p:attrName>
                                        </p:attrNameLst>
                                      </p:cBhvr>
                                      <p:to>
                                        <p:strVal val="visible"/>
                                      </p:to>
                                    </p:set>
                                    <p:animEffect transition="in" filter="fade">
                                      <p:cBhvr>
                                        <p:cTn id="35" dur="1000"/>
                                        <p:tgtEl>
                                          <p:spTgt spid="25608"/>
                                        </p:tgtEl>
                                      </p:cBhvr>
                                    </p:animEffect>
                                    <p:anim calcmode="lin" valueType="num">
                                      <p:cBhvr>
                                        <p:cTn id="36" dur="1000" fill="hold"/>
                                        <p:tgtEl>
                                          <p:spTgt spid="25608"/>
                                        </p:tgtEl>
                                        <p:attrNameLst>
                                          <p:attrName>ppt_x</p:attrName>
                                        </p:attrNameLst>
                                      </p:cBhvr>
                                      <p:tavLst>
                                        <p:tav tm="0">
                                          <p:val>
                                            <p:strVal val="#ppt_x"/>
                                          </p:val>
                                        </p:tav>
                                        <p:tav tm="100000">
                                          <p:val>
                                            <p:strVal val="#ppt_x"/>
                                          </p:val>
                                        </p:tav>
                                      </p:tavLst>
                                    </p:anim>
                                    <p:anim calcmode="lin" valueType="num">
                                      <p:cBhvr>
                                        <p:cTn id="37" dur="1000" fill="hold"/>
                                        <p:tgtEl>
                                          <p:spTgt spid="2560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609"/>
                                        </p:tgtEl>
                                        <p:attrNameLst>
                                          <p:attrName>style.visibility</p:attrName>
                                        </p:attrNameLst>
                                      </p:cBhvr>
                                      <p:to>
                                        <p:strVal val="visible"/>
                                      </p:to>
                                    </p:set>
                                    <p:animEffect transition="in" filter="fade">
                                      <p:cBhvr>
                                        <p:cTn id="40" dur="1000"/>
                                        <p:tgtEl>
                                          <p:spTgt spid="25609"/>
                                        </p:tgtEl>
                                      </p:cBhvr>
                                    </p:animEffect>
                                    <p:anim calcmode="lin" valueType="num">
                                      <p:cBhvr>
                                        <p:cTn id="41" dur="1000" fill="hold"/>
                                        <p:tgtEl>
                                          <p:spTgt spid="25609"/>
                                        </p:tgtEl>
                                        <p:attrNameLst>
                                          <p:attrName>ppt_x</p:attrName>
                                        </p:attrNameLst>
                                      </p:cBhvr>
                                      <p:tavLst>
                                        <p:tav tm="0">
                                          <p:val>
                                            <p:strVal val="#ppt_x"/>
                                          </p:val>
                                        </p:tav>
                                        <p:tav tm="100000">
                                          <p:val>
                                            <p:strVal val="#ppt_x"/>
                                          </p:val>
                                        </p:tav>
                                      </p:tavLst>
                                    </p:anim>
                                    <p:anim calcmode="lin" valueType="num">
                                      <p:cBhvr>
                                        <p:cTn id="42" dur="1000" fill="hold"/>
                                        <p:tgtEl>
                                          <p:spTgt spid="2560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610"/>
                                        </p:tgtEl>
                                        <p:attrNameLst>
                                          <p:attrName>style.visibility</p:attrName>
                                        </p:attrNameLst>
                                      </p:cBhvr>
                                      <p:to>
                                        <p:strVal val="visible"/>
                                      </p:to>
                                    </p:set>
                                    <p:animEffect transition="in" filter="fade">
                                      <p:cBhvr>
                                        <p:cTn id="45" dur="1000"/>
                                        <p:tgtEl>
                                          <p:spTgt spid="25610"/>
                                        </p:tgtEl>
                                      </p:cBhvr>
                                    </p:animEffect>
                                    <p:anim calcmode="lin" valueType="num">
                                      <p:cBhvr>
                                        <p:cTn id="46" dur="1000" fill="hold"/>
                                        <p:tgtEl>
                                          <p:spTgt spid="25610"/>
                                        </p:tgtEl>
                                        <p:attrNameLst>
                                          <p:attrName>ppt_x</p:attrName>
                                        </p:attrNameLst>
                                      </p:cBhvr>
                                      <p:tavLst>
                                        <p:tav tm="0">
                                          <p:val>
                                            <p:strVal val="#ppt_x"/>
                                          </p:val>
                                        </p:tav>
                                        <p:tav tm="100000">
                                          <p:val>
                                            <p:strVal val="#ppt_x"/>
                                          </p:val>
                                        </p:tav>
                                      </p:tavLst>
                                    </p:anim>
                                    <p:anim calcmode="lin" valueType="num">
                                      <p:cBhvr>
                                        <p:cTn id="47" dur="1000" fill="hold"/>
                                        <p:tgtEl>
                                          <p:spTgt spid="256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611"/>
                                        </p:tgtEl>
                                        <p:attrNameLst>
                                          <p:attrName>style.visibility</p:attrName>
                                        </p:attrNameLst>
                                      </p:cBhvr>
                                      <p:to>
                                        <p:strVal val="visible"/>
                                      </p:to>
                                    </p:set>
                                    <p:animEffect transition="in" filter="fade">
                                      <p:cBhvr>
                                        <p:cTn id="50" dur="1000"/>
                                        <p:tgtEl>
                                          <p:spTgt spid="25611"/>
                                        </p:tgtEl>
                                      </p:cBhvr>
                                    </p:animEffect>
                                    <p:anim calcmode="lin" valueType="num">
                                      <p:cBhvr>
                                        <p:cTn id="51" dur="1000" fill="hold"/>
                                        <p:tgtEl>
                                          <p:spTgt spid="25611"/>
                                        </p:tgtEl>
                                        <p:attrNameLst>
                                          <p:attrName>ppt_x</p:attrName>
                                        </p:attrNameLst>
                                      </p:cBhvr>
                                      <p:tavLst>
                                        <p:tav tm="0">
                                          <p:val>
                                            <p:strVal val="#ppt_x"/>
                                          </p:val>
                                        </p:tav>
                                        <p:tav tm="100000">
                                          <p:val>
                                            <p:strVal val="#ppt_x"/>
                                          </p:val>
                                        </p:tav>
                                      </p:tavLst>
                                    </p:anim>
                                    <p:anim calcmode="lin" valueType="num">
                                      <p:cBhvr>
                                        <p:cTn id="52" dur="1000" fill="hold"/>
                                        <p:tgtEl>
                                          <p:spTgt spid="256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612"/>
                                        </p:tgtEl>
                                        <p:attrNameLst>
                                          <p:attrName>style.visibility</p:attrName>
                                        </p:attrNameLst>
                                      </p:cBhvr>
                                      <p:to>
                                        <p:strVal val="visible"/>
                                      </p:to>
                                    </p:set>
                                    <p:animEffect transition="in" filter="fade">
                                      <p:cBhvr>
                                        <p:cTn id="55" dur="1000"/>
                                        <p:tgtEl>
                                          <p:spTgt spid="25612"/>
                                        </p:tgtEl>
                                      </p:cBhvr>
                                    </p:animEffect>
                                    <p:anim calcmode="lin" valueType="num">
                                      <p:cBhvr>
                                        <p:cTn id="56" dur="1000" fill="hold"/>
                                        <p:tgtEl>
                                          <p:spTgt spid="25612"/>
                                        </p:tgtEl>
                                        <p:attrNameLst>
                                          <p:attrName>ppt_x</p:attrName>
                                        </p:attrNameLst>
                                      </p:cBhvr>
                                      <p:tavLst>
                                        <p:tav tm="0">
                                          <p:val>
                                            <p:strVal val="#ppt_x"/>
                                          </p:val>
                                        </p:tav>
                                        <p:tav tm="100000">
                                          <p:val>
                                            <p:strVal val="#ppt_x"/>
                                          </p:val>
                                        </p:tav>
                                      </p:tavLst>
                                    </p:anim>
                                    <p:anim calcmode="lin" valueType="num">
                                      <p:cBhvr>
                                        <p:cTn id="57" dur="1000" fill="hold"/>
                                        <p:tgtEl>
                                          <p:spTgt spid="256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5625"/>
                                        </p:tgtEl>
                                        <p:attrNameLst>
                                          <p:attrName>style.visibility</p:attrName>
                                        </p:attrNameLst>
                                      </p:cBhvr>
                                      <p:to>
                                        <p:strVal val="visible"/>
                                      </p:to>
                                    </p:set>
                                    <p:animEffect transition="in" filter="fade">
                                      <p:cBhvr>
                                        <p:cTn id="60" dur="1000"/>
                                        <p:tgtEl>
                                          <p:spTgt spid="25625"/>
                                        </p:tgtEl>
                                      </p:cBhvr>
                                    </p:animEffect>
                                    <p:anim calcmode="lin" valueType="num">
                                      <p:cBhvr>
                                        <p:cTn id="61" dur="1000" fill="hold"/>
                                        <p:tgtEl>
                                          <p:spTgt spid="25625"/>
                                        </p:tgtEl>
                                        <p:attrNameLst>
                                          <p:attrName>ppt_x</p:attrName>
                                        </p:attrNameLst>
                                      </p:cBhvr>
                                      <p:tavLst>
                                        <p:tav tm="0">
                                          <p:val>
                                            <p:strVal val="#ppt_x"/>
                                          </p:val>
                                        </p:tav>
                                        <p:tav tm="100000">
                                          <p:val>
                                            <p:strVal val="#ppt_x"/>
                                          </p:val>
                                        </p:tav>
                                      </p:tavLst>
                                    </p:anim>
                                    <p:anim calcmode="lin" valueType="num">
                                      <p:cBhvr>
                                        <p:cTn id="62" dur="1000" fill="hold"/>
                                        <p:tgtEl>
                                          <p:spTgt spid="2562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1649"/>
                            </p:stCondLst>
                            <p:childTnLst>
                              <p:par>
                                <p:cTn id="69" presetID="16" presetClass="entr" presetSubtype="21"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barn(inVertical)">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7" grpId="0" animBg="1"/>
      <p:bldP spid="25608" grpId="0" animBg="1"/>
      <p:bldP spid="25609" grpId="0" animBg="1"/>
      <p:bldP spid="25610" grpId="0" animBg="1"/>
      <p:bldP spid="25625" grpId="0" animBg="1"/>
      <p:bldP spid="34" grpId="0"/>
      <p:bldP spid="4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66" name="矩形 65"/>
          <p:cNvSpPr>
            <a:spLocks noChangeArrowheads="1"/>
          </p:cNvSpPr>
          <p:nvPr/>
        </p:nvSpPr>
        <p:spPr bwMode="auto">
          <a:xfrm>
            <a:off x="1115261" y="268288"/>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薪资福利</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25120" y="1035685"/>
            <a:ext cx="6536690" cy="995045"/>
            <a:chOff x="2507" y="1945"/>
            <a:chExt cx="10294" cy="1567"/>
          </a:xfrm>
        </p:grpSpPr>
        <p:grpSp>
          <p:nvGrpSpPr>
            <p:cNvPr id="2" name="组合 1"/>
            <p:cNvGrpSpPr/>
            <p:nvPr/>
          </p:nvGrpSpPr>
          <p:grpSpPr>
            <a:xfrm>
              <a:off x="2507" y="2562"/>
              <a:ext cx="950" cy="950"/>
              <a:chOff x="1232142" y="1665813"/>
              <a:chExt cx="603451" cy="603451"/>
            </a:xfrm>
          </p:grpSpPr>
          <p:sp>
            <p:nvSpPr>
              <p:cNvPr id="56" name="椭圆 55"/>
              <p:cNvSpPr/>
              <p:nvPr/>
            </p:nvSpPr>
            <p:spPr>
              <a:xfrm>
                <a:off x="1232142" y="1665813"/>
                <a:ext cx="603451" cy="603451"/>
              </a:xfrm>
              <a:prstGeom prst="ellipse">
                <a:avLst/>
              </a:prstGeom>
              <a:solidFill>
                <a:srgbClr val="A8C3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latin typeface="Arial" panose="020B0604020202020204"/>
                  <a:ea typeface="微软雅黑" panose="020B0503020204020204" pitchFamily="34" charset="-122"/>
                </a:endParaRPr>
              </a:p>
            </p:txBody>
          </p:sp>
          <p:grpSp>
            <p:nvGrpSpPr>
              <p:cNvPr id="77" name="组 76"/>
              <p:cNvGrpSpPr/>
              <p:nvPr/>
            </p:nvGrpSpPr>
            <p:grpSpPr>
              <a:xfrm>
                <a:off x="1379697" y="1832376"/>
                <a:ext cx="327347" cy="346355"/>
                <a:chOff x="774426" y="2926178"/>
                <a:chExt cx="245510" cy="259766"/>
              </a:xfrm>
              <a:solidFill>
                <a:schemeClr val="bg1"/>
              </a:solidFill>
              <a:effectLst>
                <a:outerShdw blurRad="50800" dist="38100" dir="16200000" rotWithShape="0">
                  <a:prstClr val="black">
                    <a:alpha val="40000"/>
                  </a:prstClr>
                </a:outerShdw>
              </a:effectLst>
            </p:grpSpPr>
            <p:sp>
              <p:nvSpPr>
                <p:cNvPr id="40" name="Rectangle 5"/>
                <p:cNvSpPr>
                  <a:spLocks noChangeArrowheads="1"/>
                </p:cNvSpPr>
                <p:nvPr/>
              </p:nvSpPr>
              <p:spPr bwMode="auto">
                <a:xfrm>
                  <a:off x="890054" y="2965776"/>
                  <a:ext cx="15839" cy="163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1" name="Freeform 6"/>
                <p:cNvSpPr/>
                <p:nvPr/>
              </p:nvSpPr>
              <p:spPr bwMode="auto">
                <a:xfrm>
                  <a:off x="774426" y="3146345"/>
                  <a:ext cx="131466" cy="39599"/>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2" name="Freeform 7"/>
                <p:cNvSpPr/>
                <p:nvPr/>
              </p:nvSpPr>
              <p:spPr bwMode="auto">
                <a:xfrm>
                  <a:off x="890054" y="3146345"/>
                  <a:ext cx="129882" cy="39599"/>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3" name="Freeform 8"/>
                <p:cNvSpPr/>
                <p:nvPr/>
              </p:nvSpPr>
              <p:spPr bwMode="auto">
                <a:xfrm>
                  <a:off x="774426" y="2926178"/>
                  <a:ext cx="131466" cy="202744"/>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4" name="Freeform 9"/>
                <p:cNvSpPr/>
                <p:nvPr/>
              </p:nvSpPr>
              <p:spPr bwMode="auto">
                <a:xfrm>
                  <a:off x="890054" y="2926178"/>
                  <a:ext cx="129882" cy="202744"/>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sp>
          <p:nvSpPr>
            <p:cNvPr id="69" name="文本框 22"/>
            <p:cNvSpPr txBox="1">
              <a:spLocks noChangeArrowheads="1"/>
            </p:cNvSpPr>
            <p:nvPr/>
          </p:nvSpPr>
          <p:spPr bwMode="auto">
            <a:xfrm>
              <a:off x="3715" y="1945"/>
              <a:ext cx="1140"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薪资</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sp>
          <p:nvSpPr>
            <p:cNvPr id="84" name="矩形 83"/>
            <p:cNvSpPr>
              <a:spLocks noChangeArrowheads="1"/>
            </p:cNvSpPr>
            <p:nvPr/>
          </p:nvSpPr>
          <p:spPr bwMode="auto">
            <a:xfrm>
              <a:off x="3792" y="2609"/>
              <a:ext cx="9009"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实习期满转正：根据实习期表现以及分配的公作岗位来进行定岗定薪。</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7" name="组合 66"/>
          <p:cNvGrpSpPr/>
          <p:nvPr/>
        </p:nvGrpSpPr>
        <p:grpSpPr>
          <a:xfrm>
            <a:off x="325260" y="3620135"/>
            <a:ext cx="5379580" cy="1344295"/>
            <a:chOff x="2507" y="5449"/>
            <a:chExt cx="8472" cy="2117"/>
          </a:xfrm>
        </p:grpSpPr>
        <p:grpSp>
          <p:nvGrpSpPr>
            <p:cNvPr id="8" name="组合 7"/>
            <p:cNvGrpSpPr/>
            <p:nvPr/>
          </p:nvGrpSpPr>
          <p:grpSpPr>
            <a:xfrm>
              <a:off x="2507" y="5917"/>
              <a:ext cx="950" cy="950"/>
              <a:chOff x="1261609" y="3796435"/>
              <a:chExt cx="603451" cy="603451"/>
            </a:xfrm>
          </p:grpSpPr>
          <p:sp>
            <p:nvSpPr>
              <p:cNvPr id="53" name="椭圆 52"/>
              <p:cNvSpPr/>
              <p:nvPr/>
            </p:nvSpPr>
            <p:spPr>
              <a:xfrm>
                <a:off x="1261609" y="3796435"/>
                <a:ext cx="603451" cy="603451"/>
              </a:xfrm>
              <a:prstGeom prst="ellipse">
                <a:avLst/>
              </a:prstGeom>
              <a:solidFill>
                <a:srgbClr val="2E75B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54" name="Freeform 10"/>
              <p:cNvSpPr/>
              <p:nvPr/>
            </p:nvSpPr>
            <p:spPr bwMode="auto">
              <a:xfrm>
                <a:off x="1389102" y="3934486"/>
                <a:ext cx="348465" cy="32734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a:effectLst>
                <a:outerShdw blurRad="50800" dist="38100" dir="16200000" rotWithShape="0">
                  <a:prstClr val="black">
                    <a:alpha val="40000"/>
                  </a:prstClr>
                </a:outerShdw>
              </a:effec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grpSp>
        <p:sp>
          <p:nvSpPr>
            <p:cNvPr id="72" name="文本框 22"/>
            <p:cNvSpPr txBox="1">
              <a:spLocks noChangeArrowheads="1"/>
            </p:cNvSpPr>
            <p:nvPr/>
          </p:nvSpPr>
          <p:spPr bwMode="auto">
            <a:xfrm>
              <a:off x="3610" y="5449"/>
              <a:ext cx="2117"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节日福利</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sp>
          <p:nvSpPr>
            <p:cNvPr id="86" name="矩形 85"/>
            <p:cNvSpPr>
              <a:spLocks noChangeArrowheads="1"/>
            </p:cNvSpPr>
            <p:nvPr/>
          </p:nvSpPr>
          <p:spPr bwMode="auto">
            <a:xfrm>
              <a:off x="3888" y="6140"/>
              <a:ext cx="7091" cy="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传统节日端午节、中秋节公司发放每人购物卡或者等同价值的物品；三八妇女节给公司所有女同事发放购物卡或者等同价值的物品。</a:t>
              </a:r>
              <a:endPar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65" name="组合 64"/>
          <p:cNvGrpSpPr/>
          <p:nvPr/>
        </p:nvGrpSpPr>
        <p:grpSpPr>
          <a:xfrm>
            <a:off x="325261" y="4950460"/>
            <a:ext cx="5490075" cy="1078865"/>
            <a:chOff x="2507" y="7649"/>
            <a:chExt cx="8646" cy="1699"/>
          </a:xfrm>
        </p:grpSpPr>
        <p:sp>
          <p:nvSpPr>
            <p:cNvPr id="83" name="文本框 22"/>
            <p:cNvSpPr txBox="1">
              <a:spLocks noChangeArrowheads="1"/>
            </p:cNvSpPr>
            <p:nvPr/>
          </p:nvSpPr>
          <p:spPr bwMode="auto">
            <a:xfrm>
              <a:off x="3761" y="7649"/>
              <a:ext cx="2035"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年终奖励</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507" y="7872"/>
              <a:ext cx="8646" cy="1476"/>
              <a:chOff x="2507" y="7473"/>
              <a:chExt cx="8557" cy="1476"/>
            </a:xfrm>
          </p:grpSpPr>
          <p:grpSp>
            <p:nvGrpSpPr>
              <p:cNvPr id="9" name="组合 8"/>
              <p:cNvGrpSpPr/>
              <p:nvPr/>
            </p:nvGrpSpPr>
            <p:grpSpPr>
              <a:xfrm>
                <a:off x="2507" y="7473"/>
                <a:ext cx="950" cy="950"/>
                <a:chOff x="1253259" y="4784557"/>
                <a:chExt cx="603451" cy="603451"/>
              </a:xfrm>
            </p:grpSpPr>
            <p:sp>
              <p:nvSpPr>
                <p:cNvPr id="38" name="椭圆 37"/>
                <p:cNvSpPr/>
                <p:nvPr/>
              </p:nvSpPr>
              <p:spPr>
                <a:xfrm>
                  <a:off x="1253259" y="4784557"/>
                  <a:ext cx="603451" cy="603451"/>
                </a:xfrm>
                <a:prstGeom prst="ellipse">
                  <a:avLst/>
                </a:prstGeom>
                <a:solidFill>
                  <a:srgbClr val="255F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79" name="组 78"/>
                <p:cNvGrpSpPr/>
                <p:nvPr/>
              </p:nvGrpSpPr>
              <p:grpSpPr>
                <a:xfrm>
                  <a:off x="1380752" y="4960226"/>
                  <a:ext cx="348465" cy="308340"/>
                  <a:chOff x="766506" y="3696517"/>
                  <a:chExt cx="261349" cy="231255"/>
                </a:xfrm>
                <a:solidFill>
                  <a:schemeClr val="bg1"/>
                </a:solidFill>
                <a:effectLst>
                  <a:outerShdw blurRad="50800" dist="38100" dir="16200000" rotWithShape="0">
                    <a:prstClr val="black">
                      <a:alpha val="40000"/>
                    </a:prstClr>
                  </a:outerShdw>
                </a:effectLst>
              </p:grpSpPr>
              <p:sp>
                <p:nvSpPr>
                  <p:cNvPr id="58" name="Freeform 11"/>
                  <p:cNvSpPr/>
                  <p:nvPr/>
                </p:nvSpPr>
                <p:spPr bwMode="auto">
                  <a:xfrm>
                    <a:off x="833031" y="3748787"/>
                    <a:ext cx="57021" cy="98204"/>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59" name="Freeform 12"/>
                  <p:cNvSpPr/>
                  <p:nvPr/>
                </p:nvSpPr>
                <p:spPr bwMode="auto">
                  <a:xfrm>
                    <a:off x="878966" y="3696517"/>
                    <a:ext cx="148889" cy="202743"/>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0" name="Freeform 13"/>
                  <p:cNvSpPr/>
                  <p:nvPr/>
                </p:nvSpPr>
                <p:spPr bwMode="auto">
                  <a:xfrm>
                    <a:off x="912228" y="3747203"/>
                    <a:ext cx="77612" cy="42767"/>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1" name="Freeform 14"/>
                  <p:cNvSpPr>
                    <a:spLocks noEditPoints="1"/>
                  </p:cNvSpPr>
                  <p:nvPr/>
                </p:nvSpPr>
                <p:spPr bwMode="auto">
                  <a:xfrm>
                    <a:off x="766506" y="3748787"/>
                    <a:ext cx="49101" cy="98204"/>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sp>
                <p:nvSpPr>
                  <p:cNvPr id="62" name="Freeform 15"/>
                  <p:cNvSpPr/>
                  <p:nvPr/>
                </p:nvSpPr>
                <p:spPr bwMode="auto">
                  <a:xfrm>
                    <a:off x="799769" y="3862830"/>
                    <a:ext cx="80780" cy="64942"/>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latin typeface="Arial" panose="020B0604020202020204"/>
                      <a:ea typeface="微软雅黑" panose="020B0503020204020204" pitchFamily="34" charset="-122"/>
                    </a:endParaRPr>
                  </a:p>
                </p:txBody>
              </p:sp>
            </p:grpSp>
          </p:grpSp>
          <p:sp>
            <p:nvSpPr>
              <p:cNvPr id="87" name="矩形 86"/>
              <p:cNvSpPr>
                <a:spLocks noChangeArrowheads="1"/>
              </p:cNvSpPr>
              <p:nvPr/>
            </p:nvSpPr>
            <p:spPr bwMode="auto">
              <a:xfrm>
                <a:off x="3973" y="7963"/>
                <a:ext cx="7091"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根据员工平时工作表现及年末考核，公司给每位员工发放年终奖励。</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grpSp>
        <p:nvGrpSpPr>
          <p:cNvPr id="23" name="组合 22"/>
          <p:cNvGrpSpPr/>
          <p:nvPr/>
        </p:nvGrpSpPr>
        <p:grpSpPr>
          <a:xfrm>
            <a:off x="319405" y="2329180"/>
            <a:ext cx="5417820" cy="1068705"/>
            <a:chOff x="2498" y="3815"/>
            <a:chExt cx="8532" cy="1683"/>
          </a:xfrm>
        </p:grpSpPr>
        <p:grpSp>
          <p:nvGrpSpPr>
            <p:cNvPr id="7" name="组合 6"/>
            <p:cNvGrpSpPr/>
            <p:nvPr/>
          </p:nvGrpSpPr>
          <p:grpSpPr>
            <a:xfrm>
              <a:off x="2498" y="4288"/>
              <a:ext cx="968" cy="950"/>
              <a:chOff x="1268064" y="2761879"/>
              <a:chExt cx="603451" cy="603451"/>
            </a:xfrm>
          </p:grpSpPr>
          <p:sp>
            <p:nvSpPr>
              <p:cNvPr id="46" name="椭圆 45"/>
              <p:cNvSpPr/>
              <p:nvPr/>
            </p:nvSpPr>
            <p:spPr>
              <a:xfrm>
                <a:off x="1268064" y="2761879"/>
                <a:ext cx="603451" cy="603451"/>
              </a:xfrm>
              <a:prstGeom prst="ellipse">
                <a:avLst/>
              </a:prstGeom>
              <a:solidFill>
                <a:srgbClr val="6FB7D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75" name="组 74"/>
              <p:cNvGrpSpPr/>
              <p:nvPr/>
            </p:nvGrpSpPr>
            <p:grpSpPr>
              <a:xfrm>
                <a:off x="1406985" y="2852082"/>
                <a:ext cx="342129" cy="342131"/>
                <a:chOff x="768882" y="1424594"/>
                <a:chExt cx="256597" cy="256598"/>
              </a:xfrm>
              <a:solidFill>
                <a:schemeClr val="bg1"/>
              </a:solidFill>
              <a:effectLst>
                <a:outerShdw blurRad="50800" dist="38100" dir="16200000" rotWithShape="0">
                  <a:prstClr val="black">
                    <a:alpha val="40000"/>
                  </a:prstClr>
                </a:outerShdw>
              </a:effectLst>
            </p:grpSpPr>
            <p:sp>
              <p:nvSpPr>
                <p:cNvPr id="48" name="Freeform 16"/>
                <p:cNvSpPr/>
                <p:nvPr/>
              </p:nvSpPr>
              <p:spPr bwMode="auto">
                <a:xfrm>
                  <a:off x="798976" y="1575068"/>
                  <a:ext cx="194823" cy="106124"/>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49" name="Freeform 17"/>
                <p:cNvSpPr/>
                <p:nvPr/>
              </p:nvSpPr>
              <p:spPr bwMode="auto">
                <a:xfrm>
                  <a:off x="768882" y="1424594"/>
                  <a:ext cx="256597" cy="148890"/>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50" name="Freeform 18"/>
                <p:cNvSpPr/>
                <p:nvPr/>
              </p:nvSpPr>
              <p:spPr bwMode="auto">
                <a:xfrm>
                  <a:off x="863918" y="1575068"/>
                  <a:ext cx="64941" cy="72861"/>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51" name="Freeform 19"/>
                <p:cNvSpPr>
                  <a:spLocks noEditPoints="1"/>
                </p:cNvSpPr>
                <p:nvPr/>
              </p:nvSpPr>
              <p:spPr bwMode="auto">
                <a:xfrm>
                  <a:off x="863918" y="1494287"/>
                  <a:ext cx="64941" cy="6494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sp>
          <p:nvSpPr>
            <p:cNvPr id="85" name="矩形 84"/>
            <p:cNvSpPr>
              <a:spLocks noChangeArrowheads="1"/>
            </p:cNvSpPr>
            <p:nvPr/>
          </p:nvSpPr>
          <p:spPr bwMode="auto">
            <a:xfrm>
              <a:off x="3796" y="4512"/>
              <a:ext cx="7234"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凡公司员工均可办理社会保险，主要包括：养老保险，医疗保险、失业保险、生育保险、工伤保险、公积金。</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22"/>
            <p:cNvSpPr txBox="1">
              <a:spLocks noChangeArrowheads="1"/>
            </p:cNvSpPr>
            <p:nvPr/>
          </p:nvSpPr>
          <p:spPr bwMode="auto">
            <a:xfrm>
              <a:off x="3568" y="3815"/>
              <a:ext cx="209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algn="ctr">
                <a:lnSpc>
                  <a:spcPct val="150000"/>
                </a:lnSpc>
              </a:pPr>
              <a:r>
                <a:rPr lang="zh-CN" altLang="en-US" sz="1800" b="1" dirty="0">
                  <a:solidFill>
                    <a:srgbClr val="0060A8"/>
                  </a:solidFill>
                  <a:latin typeface="微软雅黑" panose="020B0503020204020204" pitchFamily="34" charset="-122"/>
                  <a:ea typeface="微软雅黑" panose="020B0503020204020204" pitchFamily="34" charset="-122"/>
                </a:rPr>
                <a:t>社会保险</a:t>
              </a:r>
              <a:endParaRPr lang="zh-CN" altLang="en-US" sz="1800" b="1" dirty="0">
                <a:solidFill>
                  <a:srgbClr val="0060A8"/>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771005" y="1330960"/>
            <a:ext cx="5240020" cy="5063490"/>
            <a:chOff x="1689" y="2149"/>
            <a:chExt cx="7986" cy="8152"/>
          </a:xfrm>
        </p:grpSpPr>
        <p:sp>
          <p:nvSpPr>
            <p:cNvPr id="70" name="椭圆 69"/>
            <p:cNvSpPr/>
            <p:nvPr/>
          </p:nvSpPr>
          <p:spPr>
            <a:xfrm>
              <a:off x="2214" y="3702"/>
              <a:ext cx="5355" cy="5355"/>
            </a:xfrm>
            <a:prstGeom prst="ellipse">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2888" y="3230"/>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3988" y="3933"/>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2625" y="2204"/>
              <a:ext cx="5355" cy="5355"/>
            </a:xfrm>
            <a:prstGeom prst="ellipse">
              <a:avLst/>
            </a:prstGeom>
            <a:noFill/>
            <a:ln w="63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bwMode="auto">
            <a:xfrm>
              <a:off x="3240" y="7989"/>
              <a:ext cx="1702" cy="1564"/>
              <a:chOff x="1071617" y="3747085"/>
              <a:chExt cx="1515434" cy="1306512"/>
            </a:xfrm>
          </p:grpSpPr>
          <p:sp>
            <p:nvSpPr>
              <p:cNvPr id="89" name="Freeform 5"/>
              <p:cNvSpPr>
                <a:spLocks noChangeArrowheads="1"/>
              </p:cNvSpPr>
              <p:nvPr/>
            </p:nvSpPr>
            <p:spPr bwMode="auto">
              <a:xfrm>
                <a:off x="1071617" y="3747085"/>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文本框 22"/>
              <p:cNvSpPr txBox="1">
                <a:spLocks noChangeArrowheads="1"/>
              </p:cNvSpPr>
              <p:nvPr/>
            </p:nvSpPr>
            <p:spPr bwMode="auto">
              <a:xfrm>
                <a:off x="1144883" y="3818370"/>
                <a:ext cx="1442168" cy="12304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五险</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一金</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bwMode="auto">
            <a:xfrm>
              <a:off x="1933" y="2149"/>
              <a:ext cx="6101" cy="7948"/>
              <a:chOff x="1054646" y="2152893"/>
              <a:chExt cx="5165302" cy="5631609"/>
            </a:xfrm>
          </p:grpSpPr>
          <p:sp>
            <p:nvSpPr>
              <p:cNvPr id="92" name="Freeform 5"/>
              <p:cNvSpPr/>
              <p:nvPr/>
            </p:nvSpPr>
            <p:spPr bwMode="auto">
              <a:xfrm>
                <a:off x="1054646" y="2152893"/>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93" name="文本框 22"/>
              <p:cNvSpPr txBox="1"/>
              <p:nvPr/>
            </p:nvSpPr>
            <p:spPr>
              <a:xfrm>
                <a:off x="1171062" y="2375232"/>
                <a:ext cx="1331383" cy="8321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免费住宿</a:t>
                </a:r>
                <a:endParaRPr lang="zh-CN" altLang="en-US" sz="1800" b="1" noProof="1">
                  <a:solidFill>
                    <a:schemeClr val="bg1"/>
                  </a:solidFill>
                </a:endParaRPr>
              </a:p>
              <a:p>
                <a:pPr fontAlgn="auto"/>
                <a:endParaRPr lang="zh-CN" altLang="en-US" sz="1800" b="1" noProof="1">
                  <a:solidFill>
                    <a:schemeClr val="bg1"/>
                  </a:solidFill>
                </a:endParaRPr>
              </a:p>
            </p:txBody>
          </p:sp>
          <p:sp>
            <p:nvSpPr>
              <p:cNvPr id="4" name="文本框 22"/>
              <p:cNvSpPr txBox="1"/>
              <p:nvPr/>
            </p:nvSpPr>
            <p:spPr>
              <a:xfrm>
                <a:off x="4888565" y="6952314"/>
                <a:ext cx="1331383" cy="8321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免费住宿</a:t>
                </a:r>
                <a:endParaRPr lang="zh-CN" altLang="en-US" sz="1800" b="1" noProof="1">
                  <a:solidFill>
                    <a:schemeClr val="bg1"/>
                  </a:solidFill>
                </a:endParaRPr>
              </a:p>
              <a:p>
                <a:pPr fontAlgn="auto"/>
                <a:endParaRPr lang="zh-CN" altLang="en-US" sz="1800" b="1" noProof="1">
                  <a:solidFill>
                    <a:schemeClr val="bg1"/>
                  </a:solidFill>
                </a:endParaRPr>
              </a:p>
            </p:txBody>
          </p:sp>
        </p:grpSp>
        <p:grpSp>
          <p:nvGrpSpPr>
            <p:cNvPr id="94" name="组合 93"/>
            <p:cNvGrpSpPr/>
            <p:nvPr/>
          </p:nvGrpSpPr>
          <p:grpSpPr bwMode="auto">
            <a:xfrm>
              <a:off x="6499" y="2199"/>
              <a:ext cx="1612" cy="1469"/>
              <a:chOff x="2434039" y="2803922"/>
              <a:chExt cx="1562089" cy="1306512"/>
            </a:xfrm>
          </p:grpSpPr>
          <p:sp>
            <p:nvSpPr>
              <p:cNvPr id="95" name="Freeform 5"/>
              <p:cNvSpPr/>
              <p:nvPr/>
            </p:nvSpPr>
            <p:spPr bwMode="auto">
              <a:xfrm>
                <a:off x="2434039" y="2803922"/>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96" name="文本框 22"/>
              <p:cNvSpPr txBox="1"/>
              <p:nvPr/>
            </p:nvSpPr>
            <p:spPr>
              <a:xfrm>
                <a:off x="2483687" y="3041083"/>
                <a:ext cx="1512441" cy="76444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交通</a:t>
                </a:r>
                <a:endParaRPr lang="en-US" altLang="zh-CN" sz="1800" b="1" noProof="1">
                  <a:solidFill>
                    <a:schemeClr val="bg1"/>
                  </a:solidFill>
                </a:endParaRPr>
              </a:p>
              <a:p>
                <a:pPr fontAlgn="auto"/>
                <a:r>
                  <a:rPr lang="zh-CN" altLang="en-US" sz="1800" b="1" noProof="1">
                    <a:solidFill>
                      <a:schemeClr val="bg1"/>
                    </a:solidFill>
                  </a:rPr>
                  <a:t>补贴</a:t>
                </a:r>
                <a:endParaRPr lang="zh-CN" altLang="en-US" sz="1800" b="1" noProof="1">
                  <a:solidFill>
                    <a:schemeClr val="bg1"/>
                  </a:solidFill>
                </a:endParaRPr>
              </a:p>
            </p:txBody>
          </p:sp>
        </p:grpSp>
        <p:grpSp>
          <p:nvGrpSpPr>
            <p:cNvPr id="97" name="组合 96"/>
            <p:cNvGrpSpPr/>
            <p:nvPr/>
          </p:nvGrpSpPr>
          <p:grpSpPr bwMode="auto">
            <a:xfrm>
              <a:off x="1689" y="4757"/>
              <a:ext cx="1494" cy="1544"/>
              <a:chOff x="2305243" y="1268760"/>
              <a:chExt cx="1786520" cy="1404228"/>
            </a:xfrm>
          </p:grpSpPr>
          <p:sp>
            <p:nvSpPr>
              <p:cNvPr id="98" name="Freeform 5"/>
              <p:cNvSpPr>
                <a:spLocks noChangeArrowheads="1"/>
              </p:cNvSpPr>
              <p:nvPr/>
            </p:nvSpPr>
            <p:spPr bwMode="auto">
              <a:xfrm>
                <a:off x="2446462" y="1268760"/>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文本框 22"/>
              <p:cNvSpPr txBox="1">
                <a:spLocks noChangeArrowheads="1"/>
              </p:cNvSpPr>
              <p:nvPr/>
            </p:nvSpPr>
            <p:spPr bwMode="auto">
              <a:xfrm>
                <a:off x="2305243" y="1325297"/>
                <a:ext cx="1786520" cy="134769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免费</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体检</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bwMode="auto">
            <a:xfrm>
              <a:off x="4615" y="2589"/>
              <a:ext cx="2004" cy="1970"/>
              <a:chOff x="3894262" y="2137966"/>
              <a:chExt cx="1537070" cy="1306512"/>
            </a:xfrm>
          </p:grpSpPr>
          <p:sp>
            <p:nvSpPr>
              <p:cNvPr id="101" name="Freeform 5"/>
              <p:cNvSpPr/>
              <p:nvPr/>
            </p:nvSpPr>
            <p:spPr bwMode="auto">
              <a:xfrm>
                <a:off x="3894262" y="2137966"/>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02" name="文本框 22"/>
              <p:cNvSpPr txBox="1"/>
              <p:nvPr/>
            </p:nvSpPr>
            <p:spPr>
              <a:xfrm>
                <a:off x="3906179" y="2375129"/>
                <a:ext cx="1525153" cy="83218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1">
                        <a:lumMod val="65000"/>
                        <a:lumOff val="35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2400" b="1" noProof="1">
                    <a:solidFill>
                      <a:schemeClr val="bg1"/>
                    </a:solidFill>
                  </a:rPr>
                  <a:t>员工</a:t>
                </a:r>
                <a:endParaRPr lang="en-US" altLang="zh-CN" sz="2400" b="1" noProof="1">
                  <a:solidFill>
                    <a:schemeClr val="bg1"/>
                  </a:solidFill>
                </a:endParaRPr>
              </a:p>
              <a:p>
                <a:pPr fontAlgn="auto"/>
                <a:r>
                  <a:rPr lang="zh-CN" altLang="en-US" sz="2400" b="1" noProof="1">
                    <a:solidFill>
                      <a:schemeClr val="bg1"/>
                    </a:solidFill>
                  </a:rPr>
                  <a:t>食堂</a:t>
                </a:r>
                <a:endParaRPr lang="zh-CN" altLang="en-US" sz="2400" b="1" noProof="1">
                  <a:solidFill>
                    <a:schemeClr val="bg1"/>
                  </a:solidFill>
                </a:endParaRPr>
              </a:p>
            </p:txBody>
          </p:sp>
        </p:grpSp>
        <p:grpSp>
          <p:nvGrpSpPr>
            <p:cNvPr id="103" name="组合 102"/>
            <p:cNvGrpSpPr/>
            <p:nvPr/>
          </p:nvGrpSpPr>
          <p:grpSpPr bwMode="auto">
            <a:xfrm>
              <a:off x="3366" y="4789"/>
              <a:ext cx="1710" cy="1844"/>
              <a:chOff x="7046122" y="1823261"/>
              <a:chExt cx="1447800" cy="1306512"/>
            </a:xfrm>
          </p:grpSpPr>
          <p:sp>
            <p:nvSpPr>
              <p:cNvPr id="104" name="Freeform 5"/>
              <p:cNvSpPr/>
              <p:nvPr/>
            </p:nvSpPr>
            <p:spPr bwMode="auto">
              <a:xfrm>
                <a:off x="7046122" y="1823261"/>
                <a:ext cx="1447800" cy="130651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sp>
            <p:nvSpPr>
              <p:cNvPr id="105" name="文本框 22"/>
              <p:cNvSpPr txBox="1"/>
              <p:nvPr/>
            </p:nvSpPr>
            <p:spPr>
              <a:xfrm>
                <a:off x="7112443" y="2057406"/>
                <a:ext cx="1378421" cy="8300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节日</a:t>
                </a:r>
                <a:endParaRPr lang="en-US" altLang="zh-CN" sz="1800" b="1" noProof="1">
                  <a:solidFill>
                    <a:schemeClr val="bg1"/>
                  </a:solidFill>
                </a:endParaRPr>
              </a:p>
              <a:p>
                <a:pPr fontAlgn="auto"/>
                <a:r>
                  <a:rPr lang="zh-CN" altLang="en-US" sz="1800" b="1" noProof="1">
                    <a:solidFill>
                      <a:schemeClr val="bg1"/>
                    </a:solidFill>
                  </a:rPr>
                  <a:t>福利</a:t>
                </a:r>
                <a:endParaRPr lang="zh-CN" altLang="en-US" sz="1800" b="1" noProof="1">
                  <a:solidFill>
                    <a:schemeClr val="bg1"/>
                  </a:solidFill>
                </a:endParaRPr>
              </a:p>
            </p:txBody>
          </p:sp>
        </p:grpSp>
        <p:grpSp>
          <p:nvGrpSpPr>
            <p:cNvPr id="106" name="组合 105"/>
            <p:cNvGrpSpPr/>
            <p:nvPr/>
          </p:nvGrpSpPr>
          <p:grpSpPr bwMode="auto">
            <a:xfrm>
              <a:off x="6042" y="5757"/>
              <a:ext cx="2895" cy="2485"/>
              <a:chOff x="8419950" y="2590073"/>
              <a:chExt cx="1679845" cy="1306512"/>
            </a:xfrm>
          </p:grpSpPr>
          <p:sp>
            <p:nvSpPr>
              <p:cNvPr id="107" name="Freeform 5"/>
              <p:cNvSpPr>
                <a:spLocks noChangeArrowheads="1"/>
              </p:cNvSpPr>
              <p:nvPr/>
            </p:nvSpPr>
            <p:spPr bwMode="auto">
              <a:xfrm>
                <a:off x="8419950" y="2590073"/>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8" name="文本框 107"/>
              <p:cNvSpPr txBox="1">
                <a:spLocks noChangeArrowheads="1"/>
              </p:cNvSpPr>
              <p:nvPr/>
            </p:nvSpPr>
            <p:spPr bwMode="auto">
              <a:xfrm>
                <a:off x="8551363" y="2655405"/>
                <a:ext cx="1548432" cy="11441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免费</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旅游</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0" name="Freeform 5"/>
            <p:cNvSpPr/>
            <p:nvPr/>
          </p:nvSpPr>
          <p:spPr bwMode="auto">
            <a:xfrm>
              <a:off x="6620" y="8457"/>
              <a:ext cx="1710" cy="1844"/>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500" noProof="1">
                <a:solidFill>
                  <a:schemeClr val="bg1"/>
                </a:solidFill>
                <a:latin typeface="微软雅黑" panose="020B0503020204020204" pitchFamily="34" charset="-122"/>
                <a:ea typeface="微软雅黑" panose="020B0503020204020204" pitchFamily="34" charset="-122"/>
              </a:endParaRPr>
            </a:p>
          </p:txBody>
        </p:sp>
        <p:grpSp>
          <p:nvGrpSpPr>
            <p:cNvPr id="112" name="组合 111"/>
            <p:cNvGrpSpPr/>
            <p:nvPr/>
          </p:nvGrpSpPr>
          <p:grpSpPr bwMode="auto">
            <a:xfrm>
              <a:off x="7926" y="4351"/>
              <a:ext cx="1749" cy="1844"/>
              <a:chOff x="9811194" y="3231112"/>
              <a:chExt cx="1480654" cy="1306512"/>
            </a:xfrm>
          </p:grpSpPr>
          <p:sp>
            <p:nvSpPr>
              <p:cNvPr id="113" name="Freeform 5"/>
              <p:cNvSpPr>
                <a:spLocks noChangeArrowheads="1"/>
              </p:cNvSpPr>
              <p:nvPr/>
            </p:nvSpPr>
            <p:spPr bwMode="auto">
              <a:xfrm>
                <a:off x="9811194" y="3231112"/>
                <a:ext cx="1447800" cy="1306512"/>
              </a:xfrm>
              <a:prstGeom prst="ellipse">
                <a:avLst/>
              </a:prstGeom>
              <a:solidFill>
                <a:srgbClr val="0060A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文本框 22"/>
              <p:cNvSpPr txBox="1">
                <a:spLocks noChangeArrowheads="1"/>
              </p:cNvSpPr>
              <p:nvPr/>
            </p:nvSpPr>
            <p:spPr bwMode="auto">
              <a:xfrm>
                <a:off x="9967341" y="3394745"/>
                <a:ext cx="1324507" cy="104508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培训</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学习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sp>
        <p:nvSpPr>
          <p:cNvPr id="5" name="文本框 22"/>
          <p:cNvSpPr txBox="1"/>
          <p:nvPr/>
        </p:nvSpPr>
        <p:spPr>
          <a:xfrm>
            <a:off x="10091292" y="5392172"/>
            <a:ext cx="1068250" cy="727692"/>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a:solidFill>
                  <a:schemeClr val="tx2">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r>
              <a:rPr lang="zh-CN" altLang="en-US" sz="1800" b="1" noProof="1">
                <a:solidFill>
                  <a:schemeClr val="bg1"/>
                </a:solidFill>
              </a:rPr>
              <a:t>文体活动</a:t>
            </a:r>
            <a:endParaRPr lang="zh-CN" altLang="en-US" sz="1800" b="1" noProof="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8" name="圆角矩形 7"/>
          <p:cNvSpPr/>
          <p:nvPr/>
        </p:nvSpPr>
        <p:spPr>
          <a:xfrm rot="19800000">
            <a:off x="687556" y="494430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9" name="椭圆 8"/>
          <p:cNvSpPr/>
          <p:nvPr/>
        </p:nvSpPr>
        <p:spPr>
          <a:xfrm rot="19800000">
            <a:off x="837243" y="5499653"/>
            <a:ext cx="453749" cy="453749"/>
          </a:xfrm>
          <a:prstGeom prst="ellipse">
            <a:avLst/>
          </a:prstGeom>
          <a:solidFill>
            <a:srgbClr val="A8C3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10" name="圆角矩形 9"/>
          <p:cNvSpPr/>
          <p:nvPr/>
        </p:nvSpPr>
        <p:spPr>
          <a:xfrm>
            <a:off x="2809374" y="43821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1" name="圆角矩形 10"/>
          <p:cNvSpPr/>
          <p:nvPr/>
        </p:nvSpPr>
        <p:spPr>
          <a:xfrm rot="19800000">
            <a:off x="4838163" y="3833218"/>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2" name="圆角矩形 11"/>
          <p:cNvSpPr/>
          <p:nvPr/>
        </p:nvSpPr>
        <p:spPr>
          <a:xfrm>
            <a:off x="6922682" y="3269324"/>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3" name="圆角矩形 12"/>
          <p:cNvSpPr/>
          <p:nvPr/>
        </p:nvSpPr>
        <p:spPr>
          <a:xfrm rot="19800000">
            <a:off x="8987126" y="2734720"/>
            <a:ext cx="2688299" cy="447173"/>
          </a:xfrm>
          <a:prstGeom prst="roundRect">
            <a:avLst>
              <a:gd name="adj" fmla="val 50000"/>
            </a:avLst>
          </a:prstGeom>
          <a:solidFill>
            <a:schemeClr val="bg1">
              <a:lumMod val="95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Arial" panose="020B0604020202020204"/>
              <a:ea typeface="微软雅黑" panose="020B0503020204020204" pitchFamily="34" charset="-122"/>
            </a:endParaRPr>
          </a:p>
        </p:txBody>
      </p:sp>
      <p:sp>
        <p:nvSpPr>
          <p:cNvPr id="14" name="椭圆 13"/>
          <p:cNvSpPr/>
          <p:nvPr/>
        </p:nvSpPr>
        <p:spPr>
          <a:xfrm rot="19800000">
            <a:off x="11071989" y="2172795"/>
            <a:ext cx="453749" cy="453749"/>
          </a:xfrm>
          <a:prstGeom prst="ellipse">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24" name="椭圆 23"/>
          <p:cNvSpPr/>
          <p:nvPr/>
        </p:nvSpPr>
        <p:spPr>
          <a:xfrm rot="19800000">
            <a:off x="2772420" y="4396612"/>
            <a:ext cx="453749" cy="453749"/>
          </a:xfrm>
          <a:prstGeom prst="ellipse">
            <a:avLst/>
          </a:prstGeom>
          <a:solidFill>
            <a:srgbClr val="51A1D4"/>
          </a:solidFill>
          <a:ln w="57150">
            <a:solidFill>
              <a:srgbClr val="51A1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25" name="组合 313"/>
          <p:cNvGrpSpPr/>
          <p:nvPr/>
        </p:nvGrpSpPr>
        <p:grpSpPr>
          <a:xfrm>
            <a:off x="2866229" y="4444737"/>
            <a:ext cx="266768" cy="305165"/>
            <a:chOff x="10856093" y="315913"/>
            <a:chExt cx="419100" cy="479425"/>
          </a:xfrm>
          <a:solidFill>
            <a:schemeClr val="bg1"/>
          </a:solidFill>
        </p:grpSpPr>
        <p:sp>
          <p:nvSpPr>
            <p:cNvPr id="26"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7"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8"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29"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0"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1" name="Freeform 12"/>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33" name="椭圆 32"/>
          <p:cNvSpPr/>
          <p:nvPr/>
        </p:nvSpPr>
        <p:spPr>
          <a:xfrm rot="19800000">
            <a:off x="6948936" y="3287221"/>
            <a:ext cx="453749" cy="453749"/>
          </a:xfrm>
          <a:prstGeom prst="ellipse">
            <a:avLst/>
          </a:prstGeom>
          <a:solidFill>
            <a:srgbClr val="255F93"/>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sp>
        <p:nvSpPr>
          <p:cNvPr id="34" name="Freeform 13"/>
          <p:cNvSpPr/>
          <p:nvPr/>
        </p:nvSpPr>
        <p:spPr bwMode="auto">
          <a:xfrm>
            <a:off x="7053268" y="3385302"/>
            <a:ext cx="306177" cy="285968"/>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6" name="椭圆 35"/>
          <p:cNvSpPr/>
          <p:nvPr/>
        </p:nvSpPr>
        <p:spPr>
          <a:xfrm rot="1800000">
            <a:off x="9136814" y="3287222"/>
            <a:ext cx="453749" cy="453749"/>
          </a:xfrm>
          <a:prstGeom prst="ellipse">
            <a:avLst/>
          </a:prstGeom>
          <a:solidFill>
            <a:schemeClr val="accent5">
              <a:lumMod val="75000"/>
            </a:schemeClr>
          </a:solidFill>
          <a:ln w="38100">
            <a:solidFill>
              <a:srgbClr val="255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37" name="组合 325"/>
          <p:cNvGrpSpPr/>
          <p:nvPr/>
        </p:nvGrpSpPr>
        <p:grpSpPr>
          <a:xfrm>
            <a:off x="9230303" y="3360269"/>
            <a:ext cx="266768" cy="306177"/>
            <a:chOff x="14545443" y="5235576"/>
            <a:chExt cx="419100" cy="481012"/>
          </a:xfrm>
          <a:solidFill>
            <a:schemeClr val="bg1"/>
          </a:solidFill>
        </p:grpSpPr>
        <p:sp>
          <p:nvSpPr>
            <p:cNvPr id="38" name="Freeform 16"/>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39"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0"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1" name="Freeform 19"/>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2" name="Freeform 20"/>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44" name="椭圆 43"/>
          <p:cNvSpPr/>
          <p:nvPr/>
        </p:nvSpPr>
        <p:spPr>
          <a:xfrm rot="1800000">
            <a:off x="4987851" y="4385719"/>
            <a:ext cx="453749" cy="453749"/>
          </a:xfrm>
          <a:prstGeom prst="ellipse">
            <a:avLst/>
          </a:prstGeom>
          <a:solidFill>
            <a:srgbClr val="2E75B6"/>
          </a:solid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Arial" panose="020B0604020202020204"/>
              <a:ea typeface="微软雅黑" panose="020B0503020204020204" pitchFamily="34" charset="-122"/>
            </a:endParaRPr>
          </a:p>
        </p:txBody>
      </p:sp>
      <p:grpSp>
        <p:nvGrpSpPr>
          <p:cNvPr id="45" name="组合 333"/>
          <p:cNvGrpSpPr/>
          <p:nvPr/>
        </p:nvGrpSpPr>
        <p:grpSpPr>
          <a:xfrm>
            <a:off x="5106918" y="4488154"/>
            <a:ext cx="271908" cy="275632"/>
            <a:chOff x="9363075" y="4967288"/>
            <a:chExt cx="463551" cy="469900"/>
          </a:xfrm>
          <a:solidFill>
            <a:schemeClr val="bg1"/>
          </a:solidFill>
        </p:grpSpPr>
        <p:sp>
          <p:nvSpPr>
            <p:cNvPr id="46" name="Freeform 22"/>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7"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8"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sp>
          <p:nvSpPr>
            <p:cNvPr id="49" name="Freeform 25"/>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black"/>
                </a:solidFill>
                <a:latin typeface="Arial" panose="020B0604020202020204"/>
                <a:ea typeface="微软雅黑" panose="020B0503020204020204" pitchFamily="34" charset="-122"/>
              </a:endParaRPr>
            </a:p>
          </p:txBody>
        </p:sp>
      </p:grpSp>
      <p:sp>
        <p:nvSpPr>
          <p:cNvPr id="50" name="矩形 49"/>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81060" y="3616593"/>
            <a:ext cx="1458314" cy="46037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普通职员</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3595624" y="292740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专员</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5345693" y="2383893"/>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主管</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9569188" y="1253912"/>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总监</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836208" y="1793028"/>
            <a:ext cx="1169894" cy="461665"/>
          </a:xfrm>
          <a:prstGeom prst="rect">
            <a:avLst/>
          </a:prstGeom>
          <a:noFill/>
        </p:spPr>
        <p:txBody>
          <a:bodyPr wrap="square" rtlCol="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经理</a:t>
            </a:r>
            <a:endParaRPr lang="zh-CN" altLang="en-US"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5" name="矩形 94"/>
          <p:cNvSpPr>
            <a:spLocks noChangeArrowheads="1"/>
          </p:cNvSpPr>
          <p:nvPr/>
        </p:nvSpPr>
        <p:spPr bwMode="auto">
          <a:xfrm>
            <a:off x="596900" y="4093845"/>
            <a:ext cx="176339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对新进实习人员进行</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轮岗制</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培训，综合本人意向及轮岗部门负责人的考核评定来确定固定岗位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矩形 95"/>
          <p:cNvSpPr>
            <a:spLocks noChangeArrowheads="1"/>
          </p:cNvSpPr>
          <p:nvPr/>
        </p:nvSpPr>
        <p:spPr bwMode="auto">
          <a:xfrm>
            <a:off x="3308985" y="3392805"/>
            <a:ext cx="145605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经过部门专业技能培训，通过岗位胜任能力考评合格</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矩形 97"/>
          <p:cNvSpPr>
            <a:spLocks noChangeArrowheads="1"/>
          </p:cNvSpPr>
          <p:nvPr/>
        </p:nvSpPr>
        <p:spPr bwMode="auto">
          <a:xfrm>
            <a:off x="7533262" y="2254694"/>
            <a:ext cx="163748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经过经理类管理能力培训，通过考核具备岗位胜任能力</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矩形 98"/>
          <p:cNvSpPr>
            <a:spLocks noChangeArrowheads="1"/>
          </p:cNvSpPr>
          <p:nvPr/>
        </p:nvSpPr>
        <p:spPr bwMode="auto">
          <a:xfrm>
            <a:off x="9335393" y="1690977"/>
            <a:ext cx="163748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经过总经理考核，具备岗位胜任能力</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stretch>
            <a:fillRect/>
          </a:stretch>
        </p:blipFill>
        <p:spPr>
          <a:xfrm>
            <a:off x="10535285" y="45085"/>
            <a:ext cx="1623695" cy="885190"/>
          </a:xfrm>
          <a:prstGeom prst="rect">
            <a:avLst/>
          </a:prstGeom>
        </p:spPr>
      </p:pic>
      <p:grpSp>
        <p:nvGrpSpPr>
          <p:cNvPr id="19" name="组合 18"/>
          <p:cNvGrpSpPr/>
          <p:nvPr/>
        </p:nvGrpSpPr>
        <p:grpSpPr>
          <a:xfrm>
            <a:off x="754380" y="1334135"/>
            <a:ext cx="4145280" cy="1280160"/>
            <a:chOff x="1188" y="2101"/>
            <a:chExt cx="6528" cy="2016"/>
          </a:xfrm>
        </p:grpSpPr>
        <p:sp>
          <p:nvSpPr>
            <p:cNvPr id="103" name="矩形 102"/>
            <p:cNvSpPr>
              <a:spLocks noChangeArrowheads="1"/>
            </p:cNvSpPr>
            <p:nvPr/>
          </p:nvSpPr>
          <p:spPr bwMode="auto">
            <a:xfrm>
              <a:off x="1214" y="2101"/>
              <a:ext cx="1887"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1.以老带新</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3716" y="2179"/>
              <a:ext cx="4000" cy="531"/>
            </a:xfrm>
            <a:prstGeom prst="rect">
              <a:avLst/>
            </a:prstGeom>
            <a:noFill/>
          </p:spPr>
          <p:txBody>
            <a:bodyPr wrap="square" rtlCol="0" anchor="t">
              <a:spAutoFit/>
            </a:bodyPr>
            <a:p>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2.因材施教</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1188" y="2881"/>
              <a:ext cx="2012"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3.</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规范培训</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3731" y="2881"/>
              <a:ext cx="2096"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4.</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言传身教</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1209" y="3587"/>
              <a:ext cx="2004"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5.</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沟通激励</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3753" y="3587"/>
              <a:ext cx="2094" cy="531"/>
            </a:xfrm>
            <a:prstGeom prst="rect">
              <a:avLst/>
            </a:prstGeom>
            <a:noFill/>
          </p:spPr>
          <p:txBody>
            <a:bodyPr wrap="square" rtlCol="0" anchor="t">
              <a:spAutoFit/>
            </a:bodyPr>
            <a:p>
              <a:r>
                <a:rPr lang="en-US" altLang="zh-CN"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6.</a:t>
              </a: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全程跟踪</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
        <p:nvSpPr>
          <p:cNvPr id="20" name="矩形 19"/>
          <p:cNvSpPr>
            <a:spLocks noChangeArrowheads="1"/>
          </p:cNvSpPr>
          <p:nvPr/>
        </p:nvSpPr>
        <p:spPr bwMode="auto">
          <a:xfrm>
            <a:off x="5111750" y="2889250"/>
            <a:ext cx="145605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经过主管类管理能力培训，通过考核具备岗位胜任能力</a:t>
            </a:r>
            <a:endParaRPr lang="zh-CN"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a:spLocks noChangeArrowheads="1"/>
          </p:cNvSpPr>
          <p:nvPr/>
        </p:nvSpPr>
        <p:spPr bwMode="auto">
          <a:xfrm>
            <a:off x="4901477" y="5301323"/>
            <a:ext cx="718572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部门经理为实习员工的责任人，对员工进行专业岗位技能培训和考核，</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将培训考核信息进行汇总跟踪；</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p:cNvSpPr>
            <a:spLocks noChangeArrowheads="1"/>
          </p:cNvSpPr>
          <p:nvPr/>
        </p:nvSpPr>
        <p:spPr bwMode="auto">
          <a:xfrm>
            <a:off x="4157158" y="5929809"/>
            <a:ext cx="736899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部门负责人及</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每两周进行一次实习员工的面谈会，总经理或总监将会对实习员工进行半年度的定岗面谈会，确定实习员工的固定岗位。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p:cNvSpPr>
            <a:spLocks noChangeArrowheads="1"/>
          </p:cNvSpPr>
          <p:nvPr/>
        </p:nvSpPr>
        <p:spPr bwMode="auto">
          <a:xfrm>
            <a:off x="5871845" y="4625340"/>
            <a:ext cx="554609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pP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实习员工首先进行为期</a:t>
            </a:r>
            <a:r>
              <a:rPr lang="en-US" altLang="zh-CN"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个月的车间实习，熟悉制造流程后再放入各个部门进行轮岗培训；</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down)">
                                      <p:cBhvr>
                                        <p:cTn id="57" dur="500"/>
                                        <p:tgtEl>
                                          <p:spTgt spid="4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wipe(down)">
                                      <p:cBhvr>
                                        <p:cTn id="63" dur="500"/>
                                        <p:tgtEl>
                                          <p:spTgt spid="9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wipe(down)">
                                      <p:cBhvr>
                                        <p:cTn id="66" dur="500"/>
                                        <p:tgtEl>
                                          <p:spTgt spid="9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wipe(down)">
                                      <p:cBhvr>
                                        <p:cTn id="69" dur="500"/>
                                        <p:tgtEl>
                                          <p:spTgt spid="9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wipe(down)">
                                      <p:cBhvr>
                                        <p:cTn id="72" dur="500"/>
                                        <p:tgtEl>
                                          <p:spTgt spid="9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wipe(down)">
                                      <p:cBhvr>
                                        <p:cTn id="75" dur="500"/>
                                        <p:tgtEl>
                                          <p:spTgt spid="9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wipe(down)">
                                      <p:cBhvr>
                                        <p:cTn id="78" dur="500"/>
                                        <p:tgtEl>
                                          <p:spTgt spid="9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wipe(down)">
                                      <p:cBhvr>
                                        <p:cTn id="81" dur="500"/>
                                        <p:tgtEl>
                                          <p:spTgt spid="9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wipe(down)">
                                      <p:cBhvr>
                                        <p:cTn id="84" dur="500"/>
                                        <p:tgtEl>
                                          <p:spTgt spid="99"/>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1000"/>
                                        <p:tgtEl>
                                          <p:spTgt spid="32"/>
                                        </p:tgtEl>
                                      </p:cBhvr>
                                    </p:animEffect>
                                    <p:anim calcmode="lin" valueType="num">
                                      <p:cBhvr>
                                        <p:cTn id="101" dur="1000" fill="hold"/>
                                        <p:tgtEl>
                                          <p:spTgt spid="32"/>
                                        </p:tgtEl>
                                        <p:attrNameLst>
                                          <p:attrName>ppt_x</p:attrName>
                                        </p:attrNameLst>
                                      </p:cBhvr>
                                      <p:tavLst>
                                        <p:tav tm="0">
                                          <p:val>
                                            <p:strVal val="#ppt_x"/>
                                          </p:val>
                                        </p:tav>
                                        <p:tav tm="100000">
                                          <p:val>
                                            <p:strVal val="#ppt_x"/>
                                          </p:val>
                                        </p:tav>
                                      </p:tavLst>
                                    </p:anim>
                                    <p:anim calcmode="lin" valueType="num">
                                      <p:cBhvr>
                                        <p:cTn id="1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4" grpId="0" animBg="1"/>
      <p:bldP spid="33" grpId="0" animBg="1"/>
      <p:bldP spid="34" grpId="0" animBg="1"/>
      <p:bldP spid="36" grpId="0" animBg="1"/>
      <p:bldP spid="44" grpId="0" animBg="1"/>
      <p:bldP spid="50" grpId="0"/>
      <p:bldP spid="23" grpId="0"/>
      <p:bldP spid="91" grpId="0"/>
      <p:bldP spid="92" grpId="0"/>
      <p:bldP spid="93" grpId="0"/>
      <p:bldP spid="94" grpId="0"/>
      <p:bldP spid="95" grpId="0"/>
      <p:bldP spid="96" grpId="0"/>
      <p:bldP spid="98" grpId="0"/>
      <p:bldP spid="99" grpId="0"/>
      <p:bldP spid="20" grpId="0"/>
      <p:bldP spid="21" grpId="0"/>
      <p:bldP spid="22"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50" name="矩形 49"/>
          <p:cNvSpPr>
            <a:spLocks noChangeArrowheads="1"/>
          </p:cNvSpPr>
          <p:nvPr/>
        </p:nvSpPr>
        <p:spPr bwMode="auto">
          <a:xfrm>
            <a:off x="989429" y="201053"/>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人才发展通道</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stretch>
            <a:fillRect/>
          </a:stretch>
        </p:blipFill>
        <p:spPr>
          <a:xfrm>
            <a:off x="10535285" y="45085"/>
            <a:ext cx="1623695" cy="885190"/>
          </a:xfrm>
          <a:prstGeom prst="rect">
            <a:avLst/>
          </a:prstGeom>
        </p:spPr>
      </p:pic>
      <p:grpSp>
        <p:nvGrpSpPr>
          <p:cNvPr id="4" name="组合 3"/>
          <p:cNvGrpSpPr/>
          <p:nvPr/>
        </p:nvGrpSpPr>
        <p:grpSpPr>
          <a:xfrm>
            <a:off x="2153920" y="1384935"/>
            <a:ext cx="8640445" cy="3841750"/>
            <a:chOff x="2493" y="2417"/>
            <a:chExt cx="13607" cy="6050"/>
          </a:xfrm>
        </p:grpSpPr>
        <p:sp>
          <p:nvSpPr>
            <p:cNvPr id="24579" name="WordArt 3"/>
            <p:cNvSpPr>
              <a:spLocks noChangeArrowheads="1" noChangeShapeType="1" noTextEdit="1"/>
            </p:cNvSpPr>
            <p:nvPr/>
          </p:nvSpPr>
          <p:spPr bwMode="auto">
            <a:xfrm>
              <a:off x="7777" y="2505"/>
              <a:ext cx="2945" cy="365"/>
            </a:xfrm>
            <a:prstGeom prst="rect">
              <a:avLst/>
            </a:prstGeom>
          </p:spPr>
          <p:txBody>
            <a:bodyPr wrap="none" fromWordArt="1">
              <a:prstTxWarp prst="textPlain">
                <a:avLst>
                  <a:gd name="adj" fmla="val 50000"/>
                </a:avLst>
              </a:prstTxWarp>
            </a:bodyPr>
            <a:p>
              <a:pPr algn="ctr"/>
              <a:r>
                <a:rPr lang="zh-CN" altLang="en-US" sz="3200" kern="10">
                  <a:ln w="9525" cmpd="sng">
                    <a:solidFill>
                      <a:schemeClr val="bg1"/>
                    </a:solidFill>
                    <a:bevel/>
                  </a:ln>
                  <a:solidFill>
                    <a:schemeClr val="bg1"/>
                  </a:solidFill>
                  <a:latin typeface="+mn-ea"/>
                </a:rPr>
                <a:t>双击添加标题文字</a:t>
              </a:r>
              <a:endParaRPr lang="zh-CN" altLang="en-US" sz="3200" kern="10">
                <a:ln w="9525" cmpd="sng">
                  <a:solidFill>
                    <a:schemeClr val="bg1"/>
                  </a:solidFill>
                  <a:bevel/>
                </a:ln>
                <a:solidFill>
                  <a:schemeClr val="bg1"/>
                </a:solidFill>
                <a:latin typeface="+mn-ea"/>
              </a:endParaRPr>
            </a:p>
          </p:txBody>
        </p:sp>
        <p:sp>
          <p:nvSpPr>
            <p:cNvPr id="24580" name="AutoShape 8"/>
            <p:cNvSpPr>
              <a:spLocks noChangeArrowheads="1"/>
            </p:cNvSpPr>
            <p:nvPr/>
          </p:nvSpPr>
          <p:spPr bwMode="auto">
            <a:xfrm>
              <a:off x="6337" y="2417"/>
              <a:ext cx="5822" cy="739"/>
            </a:xfrm>
            <a:prstGeom prst="roundRect">
              <a:avLst>
                <a:gd name="adj" fmla="val 24375"/>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2000" dirty="0">
                  <a:solidFill>
                    <a:schemeClr val="bg1"/>
                  </a:solidFill>
                  <a:latin typeface="+mn-ea"/>
                </a:rPr>
                <a:t>储备人才培养计划</a:t>
              </a:r>
              <a:endParaRPr lang="zh-CN" altLang="en-US" sz="2000" dirty="0">
                <a:solidFill>
                  <a:schemeClr val="bg1"/>
                </a:solidFill>
                <a:latin typeface="+mn-ea"/>
              </a:endParaRPr>
            </a:p>
          </p:txBody>
        </p:sp>
        <p:sp>
          <p:nvSpPr>
            <p:cNvPr id="24581" name="AutoShape 10"/>
            <p:cNvSpPr>
              <a:spLocks noChangeArrowheads="1"/>
            </p:cNvSpPr>
            <p:nvPr/>
          </p:nvSpPr>
          <p:spPr bwMode="auto">
            <a:xfrm>
              <a:off x="7219" y="3890"/>
              <a:ext cx="4171"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达到目标</a:t>
              </a:r>
              <a:endParaRPr lang="zh-CN" altLang="en-US" sz="2400">
                <a:latin typeface="+mn-ea"/>
              </a:endParaRPr>
            </a:p>
          </p:txBody>
        </p:sp>
        <p:sp>
          <p:nvSpPr>
            <p:cNvPr id="24582" name="Line 18"/>
            <p:cNvSpPr>
              <a:spLocks noChangeShapeType="1"/>
            </p:cNvSpPr>
            <p:nvPr/>
          </p:nvSpPr>
          <p:spPr bwMode="auto">
            <a:xfrm>
              <a:off x="9247" y="3248"/>
              <a:ext cx="14" cy="642"/>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4" name="Line 19"/>
            <p:cNvSpPr>
              <a:spLocks noChangeShapeType="1"/>
            </p:cNvSpPr>
            <p:nvPr/>
          </p:nvSpPr>
          <p:spPr bwMode="auto">
            <a:xfrm>
              <a:off x="4410" y="3438"/>
              <a:ext cx="9452" cy="2"/>
            </a:xfrm>
            <a:prstGeom prst="line">
              <a:avLst/>
            </a:prstGeom>
            <a:noFill/>
            <a:ln w="19050" cap="rnd" cmpd="sng">
              <a:solidFill>
                <a:schemeClr val="accent2"/>
              </a:solidFill>
              <a:prstDash val="sysDot"/>
              <a:bevel/>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5" name="Line 21"/>
            <p:cNvSpPr>
              <a:spLocks noChangeShapeType="1"/>
            </p:cNvSpPr>
            <p:nvPr/>
          </p:nvSpPr>
          <p:spPr bwMode="auto">
            <a:xfrm>
              <a:off x="4410" y="3438"/>
              <a:ext cx="3" cy="453"/>
            </a:xfrm>
            <a:prstGeom prst="line">
              <a:avLst/>
            </a:prstGeom>
            <a:noFill/>
            <a:ln w="19050" cap="rnd" cmpd="sng">
              <a:solidFill>
                <a:schemeClr val="accent2"/>
              </a:solidFill>
              <a:prstDash val="sysDot"/>
              <a:bevel/>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6" name="Line 21"/>
            <p:cNvSpPr>
              <a:spLocks noChangeShapeType="1"/>
            </p:cNvSpPr>
            <p:nvPr/>
          </p:nvSpPr>
          <p:spPr bwMode="auto">
            <a:xfrm>
              <a:off x="13856" y="3438"/>
              <a:ext cx="3" cy="453"/>
            </a:xfrm>
            <a:prstGeom prst="line">
              <a:avLst/>
            </a:prstGeom>
            <a:noFill/>
            <a:ln w="19050" cap="rnd" cmpd="sng">
              <a:solidFill>
                <a:schemeClr val="accent2"/>
              </a:solidFill>
              <a:prstDash val="sysDot"/>
              <a:bevel/>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87" name="AutoShape 10"/>
            <p:cNvSpPr>
              <a:spLocks noChangeArrowheads="1"/>
            </p:cNvSpPr>
            <p:nvPr/>
          </p:nvSpPr>
          <p:spPr bwMode="auto">
            <a:xfrm>
              <a:off x="2496" y="3890"/>
              <a:ext cx="4158"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专属培养办法</a:t>
              </a:r>
              <a:endParaRPr lang="zh-CN" altLang="en-US" sz="2400">
                <a:latin typeface="+mn-ea"/>
              </a:endParaRPr>
            </a:p>
          </p:txBody>
        </p:sp>
        <p:sp>
          <p:nvSpPr>
            <p:cNvPr id="24588" name="AutoShape 5"/>
            <p:cNvSpPr>
              <a:spLocks noChangeArrowheads="1"/>
            </p:cNvSpPr>
            <p:nvPr/>
          </p:nvSpPr>
          <p:spPr bwMode="auto">
            <a:xfrm rot="10800000">
              <a:off x="2493" y="5139"/>
              <a:ext cx="4082"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r>
                <a:rPr lang="zh-CN" altLang="en-US" sz="1600" dirty="0">
                  <a:solidFill>
                    <a:srgbClr val="334455"/>
                  </a:solidFill>
                  <a:latin typeface="+mn-ea"/>
                  <a:sym typeface="微软雅黑" panose="020B0503020204020204" pitchFamily="34" charset="-122"/>
                </a:rPr>
                <a:t>岗位知识工作技能培训</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跨体系轮岗</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丰富的团队活动</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述职考核</a:t>
              </a:r>
              <a:endParaRPr lang="zh-CN" altLang="en-US" sz="2400" dirty="0">
                <a:latin typeface="+mn-ea"/>
              </a:endParaRPr>
            </a:p>
          </p:txBody>
        </p:sp>
        <p:sp>
          <p:nvSpPr>
            <p:cNvPr id="24589" name="AutoShape 10"/>
            <p:cNvSpPr>
              <a:spLocks noChangeArrowheads="1"/>
            </p:cNvSpPr>
            <p:nvPr/>
          </p:nvSpPr>
          <p:spPr bwMode="auto">
            <a:xfrm>
              <a:off x="11942" y="3890"/>
              <a:ext cx="4158" cy="660"/>
            </a:xfrm>
            <a:prstGeom prst="roundRect">
              <a:avLst>
                <a:gd name="adj" fmla="val 22532"/>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wrap="none" anchor="ctr"/>
            <a:p>
              <a:pPr algn="ctr"/>
              <a:r>
                <a:rPr lang="zh-CN" altLang="en-US" sz="1600">
                  <a:solidFill>
                    <a:schemeClr val="bg1"/>
                  </a:solidFill>
                  <a:latin typeface="+mn-ea"/>
                  <a:sym typeface="微软雅黑" panose="020B0503020204020204" pitchFamily="34" charset="-122"/>
                </a:rPr>
                <a:t>专属导师</a:t>
              </a:r>
              <a:endParaRPr lang="zh-CN" altLang="en-US" sz="2400">
                <a:latin typeface="+mn-ea"/>
              </a:endParaRPr>
            </a:p>
          </p:txBody>
        </p:sp>
        <p:sp>
          <p:nvSpPr>
            <p:cNvPr id="24590" name="Line 2"/>
            <p:cNvSpPr>
              <a:spLocks noChangeShapeType="1"/>
            </p:cNvSpPr>
            <p:nvPr/>
          </p:nvSpPr>
          <p:spPr bwMode="auto">
            <a:xfrm>
              <a:off x="9260" y="4569"/>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91" name="Line 2"/>
            <p:cNvSpPr>
              <a:spLocks noChangeShapeType="1"/>
            </p:cNvSpPr>
            <p:nvPr/>
          </p:nvSpPr>
          <p:spPr bwMode="auto">
            <a:xfrm>
              <a:off x="13856" y="4569"/>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sp>
          <p:nvSpPr>
            <p:cNvPr id="24592" name="AutoShape 5"/>
            <p:cNvSpPr>
              <a:spLocks noChangeArrowheads="1"/>
            </p:cNvSpPr>
            <p:nvPr/>
          </p:nvSpPr>
          <p:spPr bwMode="auto">
            <a:xfrm rot="10800000">
              <a:off x="7181" y="5139"/>
              <a:ext cx="4233"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endParaRPr lang="zh-CN" alt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适岗培养</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全面发展</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强化特长</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积极进取的成长环境</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总结提高选拔人才</a:t>
              </a:r>
              <a:endParaRPr lang="en-US" sz="1600" dirty="0">
                <a:solidFill>
                  <a:srgbClr val="334455"/>
                </a:solidFill>
                <a:latin typeface="+mn-ea"/>
                <a:sym typeface="微软雅黑" panose="020B0503020204020204" pitchFamily="34" charset="-122"/>
              </a:endParaRPr>
            </a:p>
            <a:p>
              <a:pPr algn="ctr">
                <a:lnSpc>
                  <a:spcPct val="120000"/>
                </a:lnSpc>
              </a:pPr>
              <a:endParaRPr lang="zh-CN" altLang="en-US" sz="1600" dirty="0">
                <a:solidFill>
                  <a:srgbClr val="334455"/>
                </a:solidFill>
                <a:latin typeface="+mn-ea"/>
                <a:sym typeface="微软雅黑" panose="020B0503020204020204" pitchFamily="34" charset="-122"/>
              </a:endParaRPr>
            </a:p>
          </p:txBody>
        </p:sp>
        <p:sp>
          <p:nvSpPr>
            <p:cNvPr id="24593" name="AutoShape 5"/>
            <p:cNvSpPr>
              <a:spLocks noChangeArrowheads="1"/>
            </p:cNvSpPr>
            <p:nvPr/>
          </p:nvSpPr>
          <p:spPr bwMode="auto">
            <a:xfrm rot="10800000">
              <a:off x="12018" y="5139"/>
              <a:ext cx="4082" cy="3328"/>
            </a:xfrm>
            <a:prstGeom prst="roundRect">
              <a:avLst>
                <a:gd name="adj" fmla="val 6167"/>
              </a:avLst>
            </a:prstGeom>
            <a:solidFill>
              <a:schemeClr val="accent2">
                <a:lumMod val="20000"/>
                <a:lumOff val="80000"/>
              </a:schemeClr>
            </a:solidFill>
            <a:ln w="9525" cmpd="sng">
              <a:solidFill>
                <a:srgbClr val="C0C0C0"/>
              </a:solidFill>
              <a:bevel/>
            </a:ln>
          </p:spPr>
          <p:txBody>
            <a:bodyPr rot="10800000" wrap="none" anchor="ctr"/>
            <a:p>
              <a:pPr algn="ctr">
                <a:lnSpc>
                  <a:spcPct val="120000"/>
                </a:lnSpc>
              </a:pPr>
              <a:r>
                <a:rPr lang="zh-CN" altLang="en-US" sz="1600" dirty="0">
                  <a:solidFill>
                    <a:srgbClr val="334455"/>
                  </a:solidFill>
                  <a:latin typeface="+mn-ea"/>
                  <a:sym typeface="微软雅黑" panose="020B0503020204020204" pitchFamily="34" charset="-122"/>
                </a:rPr>
                <a:t>部门责任人（经理）</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公司高级讲师</a:t>
              </a:r>
              <a:endParaRPr lang="en-US" sz="1600" dirty="0">
                <a:solidFill>
                  <a:srgbClr val="334455"/>
                </a:solidFill>
                <a:latin typeface="+mn-ea"/>
                <a:sym typeface="微软雅黑" panose="020B0503020204020204" pitchFamily="34" charset="-122"/>
              </a:endParaRPr>
            </a:p>
            <a:p>
              <a:pPr algn="ctr">
                <a:lnSpc>
                  <a:spcPct val="120000"/>
                </a:lnSpc>
              </a:pPr>
              <a:r>
                <a:rPr lang="zh-CN" altLang="en-US" sz="1600" dirty="0">
                  <a:solidFill>
                    <a:srgbClr val="334455"/>
                  </a:solidFill>
                  <a:latin typeface="+mn-ea"/>
                  <a:sym typeface="微软雅黑" panose="020B0503020204020204" pitchFamily="34" charset="-122"/>
                </a:rPr>
                <a:t>总监或总经理</a:t>
              </a:r>
              <a:endParaRPr lang="zh-CN" altLang="en-US" sz="1600" dirty="0">
                <a:solidFill>
                  <a:srgbClr val="334455"/>
                </a:solidFill>
                <a:latin typeface="+mn-ea"/>
                <a:sym typeface="微软雅黑" panose="020B0503020204020204" pitchFamily="34" charset="-122"/>
              </a:endParaRPr>
            </a:p>
          </p:txBody>
        </p:sp>
        <p:sp>
          <p:nvSpPr>
            <p:cNvPr id="24594" name="Line 2"/>
            <p:cNvSpPr>
              <a:spLocks noChangeShapeType="1"/>
            </p:cNvSpPr>
            <p:nvPr/>
          </p:nvSpPr>
          <p:spPr bwMode="auto">
            <a:xfrm>
              <a:off x="4410" y="4571"/>
              <a:ext cx="3" cy="570"/>
            </a:xfrm>
            <a:prstGeom prst="line">
              <a:avLst/>
            </a:prstGeom>
            <a:noFill/>
            <a:ln w="19050" cap="rnd" cmpd="sng">
              <a:solidFill>
                <a:schemeClr val="accent2"/>
              </a:solidFill>
              <a:prstDash val="sysDot"/>
              <a:bevel/>
              <a:headEnd type="oval" w="med" len="med"/>
              <a:tailEnd type="triangle" w="med" len="med"/>
            </a:ln>
            <a:extLst>
              <a:ext uri="{909E8E84-426E-40DD-AFC4-6F175D3DCCD1}">
                <a14:hiddenFill xmlns:a14="http://schemas.microsoft.com/office/drawing/2010/main">
                  <a:noFill/>
                </a14:hiddenFill>
              </a:ext>
            </a:extLst>
          </p:spPr>
          <p:txBody>
            <a:bodyPr wrap="none" anchor="ctr"/>
            <a:p>
              <a:endParaRPr lang="zh-CN" altLang="zh-CN" sz="2400">
                <a:solidFill>
                  <a:srgbClr val="334455"/>
                </a:solidFill>
                <a:latin typeface="+mn-ea"/>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ABCE3A"/>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3</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8" name="矩形 7"/>
          <p:cNvSpPr>
            <a:spLocks noChangeArrowheads="1"/>
          </p:cNvSpPr>
          <p:nvPr/>
        </p:nvSpPr>
        <p:spPr bwMode="auto">
          <a:xfrm>
            <a:off x="4395073" y="5270994"/>
            <a:ext cx="3729227"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7E9A26"/>
                </a:solidFill>
                <a:latin typeface="微软雅黑" panose="020B0503020204020204" pitchFamily="34" charset="-122"/>
                <a:ea typeface="微软雅黑" panose="020B0503020204020204" pitchFamily="34" charset="-122"/>
              </a:rPr>
              <a:t>岗位需求</a:t>
            </a:r>
            <a:endParaRPr lang="en-US" altLang="zh-CN" sz="4000" b="1" dirty="0">
              <a:solidFill>
                <a:srgbClr val="7E9A26"/>
              </a:solidFill>
              <a:latin typeface="微软雅黑" panose="020B0503020204020204" pitchFamily="34" charset="-122"/>
              <a:ea typeface="微软雅黑" panose="020B0503020204020204" pitchFamily="34" charset="-122"/>
            </a:endParaRPr>
          </a:p>
          <a:p>
            <a:pPr algn="ctr"/>
            <a:r>
              <a:rPr lang="zh-CN" altLang="en-US" sz="4000" dirty="0">
                <a:solidFill>
                  <a:srgbClr val="ABCE3A"/>
                </a:solidFill>
                <a:latin typeface="微软雅黑" panose="020B0503020204020204" pitchFamily="34" charset="-122"/>
                <a:ea typeface="微软雅黑" panose="020B0503020204020204" pitchFamily="34" charset="-122"/>
              </a:rPr>
              <a:t>我们需要的人才</a:t>
            </a:r>
            <a:endParaRPr lang="en-US" altLang="zh-CN" sz="4000" dirty="0">
              <a:solidFill>
                <a:srgbClr val="ABCE3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0704195" y="7302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169" name="矩形 168"/>
          <p:cNvSpPr>
            <a:spLocks noChangeArrowheads="1"/>
          </p:cNvSpPr>
          <p:nvPr/>
        </p:nvSpPr>
        <p:spPr bwMode="auto">
          <a:xfrm>
            <a:off x="1023725" y="280010"/>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6EA92D"/>
                </a:solidFill>
                <a:latin typeface="微软雅黑" panose="020B0503020204020204" pitchFamily="34" charset="-122"/>
                <a:ea typeface="微软雅黑" panose="020B0503020204020204" pitchFamily="34" charset="-122"/>
              </a:rPr>
              <a:t>需求岗位</a:t>
            </a:r>
            <a:endParaRPr lang="en-US" altLang="zh-CN" sz="2400" b="1" dirty="0">
              <a:solidFill>
                <a:srgbClr val="6EA92D"/>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stretch>
            <a:fillRect/>
          </a:stretch>
        </p:blipFill>
        <p:spPr>
          <a:xfrm>
            <a:off x="10542270" y="56515"/>
            <a:ext cx="1623695" cy="885190"/>
          </a:xfrm>
          <a:prstGeom prst="rect">
            <a:avLst/>
          </a:prstGeom>
        </p:spPr>
      </p:pic>
      <p:grpSp>
        <p:nvGrpSpPr>
          <p:cNvPr id="376" name="组合 375"/>
          <p:cNvGrpSpPr/>
          <p:nvPr/>
        </p:nvGrpSpPr>
        <p:grpSpPr>
          <a:xfrm>
            <a:off x="2091690" y="1539875"/>
            <a:ext cx="7245350" cy="3238500"/>
            <a:chOff x="3294" y="2501"/>
            <a:chExt cx="11410" cy="5100"/>
          </a:xfrm>
        </p:grpSpPr>
        <p:grpSp>
          <p:nvGrpSpPr>
            <p:cNvPr id="2" name="组合 1"/>
            <p:cNvGrpSpPr/>
            <p:nvPr/>
          </p:nvGrpSpPr>
          <p:grpSpPr>
            <a:xfrm rot="0">
              <a:off x="13075" y="2524"/>
              <a:ext cx="1610" cy="1612"/>
              <a:chOff x="839788" y="2284413"/>
              <a:chExt cx="1703387" cy="1704975"/>
            </a:xfrm>
          </p:grpSpPr>
          <p:sp>
            <p:nvSpPr>
              <p:cNvPr id="27652" name="椭圆 3"/>
              <p:cNvSpPr>
                <a:spLocks noChangeAspect="1" noChangeArrowheads="1"/>
              </p:cNvSpPr>
              <p:nvPr/>
            </p:nvSpPr>
            <p:spPr bwMode="auto">
              <a:xfrm>
                <a:off x="1152525" y="2597150"/>
                <a:ext cx="1079500" cy="1079500"/>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3" name="椭圆 4"/>
              <p:cNvSpPr>
                <a:spLocks noChangeAspect="1" noChangeArrowheads="1"/>
              </p:cNvSpPr>
              <p:nvPr/>
            </p:nvSpPr>
            <p:spPr bwMode="auto">
              <a:xfrm>
                <a:off x="839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4" name="椭圆 5"/>
              <p:cNvSpPr>
                <a:spLocks noChangeAspect="1" noChangeArrowheads="1"/>
              </p:cNvSpPr>
              <p:nvPr/>
            </p:nvSpPr>
            <p:spPr bwMode="auto">
              <a:xfrm>
                <a:off x="876300" y="2811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5" name="椭圆 7"/>
              <p:cNvSpPr>
                <a:spLocks noChangeAspect="1" noChangeArrowheads="1"/>
              </p:cNvSpPr>
              <p:nvPr/>
            </p:nvSpPr>
            <p:spPr bwMode="auto">
              <a:xfrm>
                <a:off x="985838" y="2598738"/>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6" name="椭圆 8"/>
              <p:cNvSpPr>
                <a:spLocks noChangeAspect="1" noChangeArrowheads="1"/>
              </p:cNvSpPr>
              <p:nvPr/>
            </p:nvSpPr>
            <p:spPr bwMode="auto">
              <a:xfrm>
                <a:off x="1154113" y="243046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7" name="椭圆 9"/>
              <p:cNvSpPr>
                <a:spLocks noChangeAspect="1" noChangeArrowheads="1"/>
              </p:cNvSpPr>
              <p:nvPr/>
            </p:nvSpPr>
            <p:spPr bwMode="auto">
              <a:xfrm>
                <a:off x="1366838" y="232251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8" name="椭圆 10"/>
              <p:cNvSpPr>
                <a:spLocks noChangeAspect="1" noChangeArrowheads="1"/>
              </p:cNvSpPr>
              <p:nvPr/>
            </p:nvSpPr>
            <p:spPr bwMode="auto">
              <a:xfrm>
                <a:off x="1601788" y="2284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59" name="椭圆 11"/>
              <p:cNvSpPr>
                <a:spLocks noChangeAspect="1" noChangeArrowheads="1"/>
              </p:cNvSpPr>
              <p:nvPr/>
            </p:nvSpPr>
            <p:spPr bwMode="auto">
              <a:xfrm>
                <a:off x="1836738" y="232251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0" name="椭圆 12"/>
              <p:cNvSpPr>
                <a:spLocks noChangeAspect="1" noChangeArrowheads="1"/>
              </p:cNvSpPr>
              <p:nvPr/>
            </p:nvSpPr>
            <p:spPr bwMode="auto">
              <a:xfrm>
                <a:off x="2049463" y="2430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1" name="椭圆 13"/>
              <p:cNvSpPr>
                <a:spLocks noChangeAspect="1" noChangeArrowheads="1"/>
              </p:cNvSpPr>
              <p:nvPr/>
            </p:nvSpPr>
            <p:spPr bwMode="auto">
              <a:xfrm>
                <a:off x="2217738" y="2598738"/>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2" name="椭圆 14"/>
              <p:cNvSpPr>
                <a:spLocks noChangeAspect="1" noChangeArrowheads="1"/>
              </p:cNvSpPr>
              <p:nvPr/>
            </p:nvSpPr>
            <p:spPr bwMode="auto">
              <a:xfrm>
                <a:off x="2327275" y="2811463"/>
                <a:ext cx="179388"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3" name="椭圆 15"/>
              <p:cNvSpPr>
                <a:spLocks noChangeAspect="1" noChangeArrowheads="1"/>
              </p:cNvSpPr>
              <p:nvPr/>
            </p:nvSpPr>
            <p:spPr bwMode="auto">
              <a:xfrm>
                <a:off x="2363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4" name="椭圆 16"/>
              <p:cNvSpPr>
                <a:spLocks noChangeAspect="1" noChangeArrowheads="1"/>
              </p:cNvSpPr>
              <p:nvPr/>
            </p:nvSpPr>
            <p:spPr bwMode="auto">
              <a:xfrm>
                <a:off x="2327275" y="3281363"/>
                <a:ext cx="179388"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5" name="椭圆 17"/>
              <p:cNvSpPr>
                <a:spLocks noChangeAspect="1" noChangeArrowheads="1"/>
              </p:cNvSpPr>
              <p:nvPr/>
            </p:nvSpPr>
            <p:spPr bwMode="auto">
              <a:xfrm>
                <a:off x="2217738" y="3494088"/>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6" name="椭圆 18"/>
              <p:cNvSpPr>
                <a:spLocks noChangeAspect="1" noChangeArrowheads="1"/>
              </p:cNvSpPr>
              <p:nvPr/>
            </p:nvSpPr>
            <p:spPr bwMode="auto">
              <a:xfrm>
                <a:off x="2049463" y="3662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7" name="椭圆 19"/>
              <p:cNvSpPr>
                <a:spLocks noChangeAspect="1" noChangeArrowheads="1"/>
              </p:cNvSpPr>
              <p:nvPr/>
            </p:nvSpPr>
            <p:spPr bwMode="auto">
              <a:xfrm>
                <a:off x="1836738" y="3771900"/>
                <a:ext cx="180975"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8" name="椭圆 20"/>
              <p:cNvSpPr>
                <a:spLocks noChangeAspect="1" noChangeArrowheads="1"/>
              </p:cNvSpPr>
              <p:nvPr/>
            </p:nvSpPr>
            <p:spPr bwMode="auto">
              <a:xfrm>
                <a:off x="1601788" y="3808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69" name="椭圆 21"/>
              <p:cNvSpPr>
                <a:spLocks noChangeAspect="1" noChangeArrowheads="1"/>
              </p:cNvSpPr>
              <p:nvPr/>
            </p:nvSpPr>
            <p:spPr bwMode="auto">
              <a:xfrm>
                <a:off x="1366838" y="3771900"/>
                <a:ext cx="179387"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0" name="椭圆 22"/>
              <p:cNvSpPr>
                <a:spLocks noChangeAspect="1" noChangeArrowheads="1"/>
              </p:cNvSpPr>
              <p:nvPr/>
            </p:nvSpPr>
            <p:spPr bwMode="auto">
              <a:xfrm>
                <a:off x="1154113" y="366236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1" name="椭圆 23"/>
              <p:cNvSpPr>
                <a:spLocks noChangeAspect="1" noChangeArrowheads="1"/>
              </p:cNvSpPr>
              <p:nvPr/>
            </p:nvSpPr>
            <p:spPr bwMode="auto">
              <a:xfrm>
                <a:off x="985838" y="3494088"/>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2" name="椭圆 24"/>
              <p:cNvSpPr>
                <a:spLocks noChangeAspect="1" noChangeArrowheads="1"/>
              </p:cNvSpPr>
              <p:nvPr/>
            </p:nvSpPr>
            <p:spPr bwMode="auto">
              <a:xfrm>
                <a:off x="876300" y="3281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57" name="文本框 109"/>
              <p:cNvSpPr txBox="1">
                <a:spLocks noChangeArrowheads="1"/>
              </p:cNvSpPr>
              <p:nvPr/>
            </p:nvSpPr>
            <p:spPr bwMode="auto">
              <a:xfrm>
                <a:off x="1111248" y="2844800"/>
                <a:ext cx="1162055" cy="66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财务</a:t>
                </a:r>
                <a:endParaRPr lang="zh-CN" altLang="en-US" sz="2000" b="1" dirty="0">
                  <a:solidFill>
                    <a:schemeClr val="bg1"/>
                  </a:solidFill>
                  <a:latin typeface="Segoe UI Light" panose="020B0502040204020203" pitchFamily="34" charset="0"/>
                </a:endParaRPr>
              </a:p>
            </p:txBody>
          </p:sp>
        </p:grpSp>
        <p:grpSp>
          <p:nvGrpSpPr>
            <p:cNvPr id="216" name="组合 215"/>
            <p:cNvGrpSpPr/>
            <p:nvPr/>
          </p:nvGrpSpPr>
          <p:grpSpPr>
            <a:xfrm rot="0">
              <a:off x="6441" y="2632"/>
              <a:ext cx="1612" cy="1612"/>
              <a:chOff x="7445375" y="2284413"/>
              <a:chExt cx="1704975" cy="1704975"/>
            </a:xfrm>
            <a:solidFill>
              <a:srgbClr val="92D050"/>
            </a:solidFill>
          </p:grpSpPr>
          <p:grpSp>
            <p:nvGrpSpPr>
              <p:cNvPr id="217" name="组合 216"/>
              <p:cNvGrpSpPr/>
              <p:nvPr/>
            </p:nvGrpSpPr>
            <p:grpSpPr>
              <a:xfrm>
                <a:off x="7445375" y="2284413"/>
                <a:ext cx="1704975" cy="1704975"/>
                <a:chOff x="7445375" y="2284413"/>
                <a:chExt cx="1704975" cy="1704975"/>
              </a:xfrm>
              <a:grpFill/>
            </p:grpSpPr>
            <p:sp>
              <p:nvSpPr>
                <p:cNvPr id="219" name="椭圆 67"/>
                <p:cNvSpPr>
                  <a:spLocks noChangeAspect="1" noChangeArrowheads="1"/>
                </p:cNvSpPr>
                <p:nvPr/>
              </p:nvSpPr>
              <p:spPr bwMode="auto">
                <a:xfrm>
                  <a:off x="7758113" y="2597150"/>
                  <a:ext cx="1079500" cy="1079500"/>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0" name="椭圆 68"/>
                <p:cNvSpPr>
                  <a:spLocks noChangeAspect="1" noChangeArrowheads="1"/>
                </p:cNvSpPr>
                <p:nvPr/>
              </p:nvSpPr>
              <p:spPr bwMode="auto">
                <a:xfrm>
                  <a:off x="7445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1" name="椭圆 69"/>
                <p:cNvSpPr>
                  <a:spLocks noChangeAspect="1" noChangeArrowheads="1"/>
                </p:cNvSpPr>
                <p:nvPr/>
              </p:nvSpPr>
              <p:spPr bwMode="auto">
                <a:xfrm>
                  <a:off x="7483475" y="2811463"/>
                  <a:ext cx="179388"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2" name="椭圆 70"/>
                <p:cNvSpPr>
                  <a:spLocks noChangeAspect="1" noChangeArrowheads="1"/>
                </p:cNvSpPr>
                <p:nvPr/>
              </p:nvSpPr>
              <p:spPr bwMode="auto">
                <a:xfrm>
                  <a:off x="7591425" y="2598738"/>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3" name="椭圆 71"/>
                <p:cNvSpPr>
                  <a:spLocks noChangeAspect="1" noChangeArrowheads="1"/>
                </p:cNvSpPr>
                <p:nvPr/>
              </p:nvSpPr>
              <p:spPr bwMode="auto">
                <a:xfrm>
                  <a:off x="7759700" y="243046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4" name="椭圆 72"/>
                <p:cNvSpPr>
                  <a:spLocks noChangeAspect="1" noChangeArrowheads="1"/>
                </p:cNvSpPr>
                <p:nvPr/>
              </p:nvSpPr>
              <p:spPr bwMode="auto">
                <a:xfrm>
                  <a:off x="7972425" y="232251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5" name="椭圆 73"/>
                <p:cNvSpPr>
                  <a:spLocks noChangeAspect="1" noChangeArrowheads="1"/>
                </p:cNvSpPr>
                <p:nvPr/>
              </p:nvSpPr>
              <p:spPr bwMode="auto">
                <a:xfrm>
                  <a:off x="8207375" y="2284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6" name="椭圆 74"/>
                <p:cNvSpPr>
                  <a:spLocks noChangeAspect="1" noChangeArrowheads="1"/>
                </p:cNvSpPr>
                <p:nvPr/>
              </p:nvSpPr>
              <p:spPr bwMode="auto">
                <a:xfrm>
                  <a:off x="8443913" y="232251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7" name="椭圆 75"/>
                <p:cNvSpPr>
                  <a:spLocks noChangeAspect="1" noChangeArrowheads="1"/>
                </p:cNvSpPr>
                <p:nvPr/>
              </p:nvSpPr>
              <p:spPr bwMode="auto">
                <a:xfrm>
                  <a:off x="8656638" y="2430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8" name="椭圆 76"/>
                <p:cNvSpPr>
                  <a:spLocks noChangeAspect="1" noChangeArrowheads="1"/>
                </p:cNvSpPr>
                <p:nvPr/>
              </p:nvSpPr>
              <p:spPr bwMode="auto">
                <a:xfrm>
                  <a:off x="8824913" y="2598738"/>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9" name="椭圆 77"/>
                <p:cNvSpPr>
                  <a:spLocks noChangeAspect="1" noChangeArrowheads="1"/>
                </p:cNvSpPr>
                <p:nvPr/>
              </p:nvSpPr>
              <p:spPr bwMode="auto">
                <a:xfrm>
                  <a:off x="8932863" y="2811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0" name="椭圆 78"/>
                <p:cNvSpPr>
                  <a:spLocks noChangeAspect="1" noChangeArrowheads="1"/>
                </p:cNvSpPr>
                <p:nvPr/>
              </p:nvSpPr>
              <p:spPr bwMode="auto">
                <a:xfrm>
                  <a:off x="8969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1" name="椭圆 79"/>
                <p:cNvSpPr>
                  <a:spLocks noChangeAspect="1" noChangeArrowheads="1"/>
                </p:cNvSpPr>
                <p:nvPr/>
              </p:nvSpPr>
              <p:spPr bwMode="auto">
                <a:xfrm>
                  <a:off x="8932863" y="3281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2" name="椭圆 80"/>
                <p:cNvSpPr>
                  <a:spLocks noChangeAspect="1" noChangeArrowheads="1"/>
                </p:cNvSpPr>
                <p:nvPr/>
              </p:nvSpPr>
              <p:spPr bwMode="auto">
                <a:xfrm>
                  <a:off x="8824913" y="3494088"/>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3" name="椭圆 81"/>
                <p:cNvSpPr>
                  <a:spLocks noChangeAspect="1" noChangeArrowheads="1"/>
                </p:cNvSpPr>
                <p:nvPr/>
              </p:nvSpPr>
              <p:spPr bwMode="auto">
                <a:xfrm>
                  <a:off x="8656638" y="3662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4" name="椭圆 82"/>
                <p:cNvSpPr>
                  <a:spLocks noChangeAspect="1" noChangeArrowheads="1"/>
                </p:cNvSpPr>
                <p:nvPr/>
              </p:nvSpPr>
              <p:spPr bwMode="auto">
                <a:xfrm>
                  <a:off x="8443913" y="3771900"/>
                  <a:ext cx="179387"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 name="椭圆 83"/>
                <p:cNvSpPr>
                  <a:spLocks noChangeAspect="1" noChangeArrowheads="1"/>
                </p:cNvSpPr>
                <p:nvPr/>
              </p:nvSpPr>
              <p:spPr bwMode="auto">
                <a:xfrm>
                  <a:off x="8207375" y="3808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6" name="椭圆 84"/>
                <p:cNvSpPr>
                  <a:spLocks noChangeAspect="1" noChangeArrowheads="1"/>
                </p:cNvSpPr>
                <p:nvPr/>
              </p:nvSpPr>
              <p:spPr bwMode="auto">
                <a:xfrm>
                  <a:off x="7972425" y="3771900"/>
                  <a:ext cx="180975"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7" name="椭圆 85"/>
                <p:cNvSpPr>
                  <a:spLocks noChangeAspect="1" noChangeArrowheads="1"/>
                </p:cNvSpPr>
                <p:nvPr/>
              </p:nvSpPr>
              <p:spPr bwMode="auto">
                <a:xfrm>
                  <a:off x="7759700" y="366236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8" name="椭圆 86"/>
                <p:cNvSpPr>
                  <a:spLocks noChangeAspect="1" noChangeArrowheads="1"/>
                </p:cNvSpPr>
                <p:nvPr/>
              </p:nvSpPr>
              <p:spPr bwMode="auto">
                <a:xfrm>
                  <a:off x="7591425" y="3494088"/>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9" name="椭圆 87"/>
                <p:cNvSpPr>
                  <a:spLocks noChangeAspect="1" noChangeArrowheads="1"/>
                </p:cNvSpPr>
                <p:nvPr/>
              </p:nvSpPr>
              <p:spPr bwMode="auto">
                <a:xfrm>
                  <a:off x="7483475" y="3281363"/>
                  <a:ext cx="179388"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grpSp>
          <p:sp>
            <p:nvSpPr>
              <p:cNvPr id="218" name="文本框 112"/>
              <p:cNvSpPr txBox="1">
                <a:spLocks noChangeArrowheads="1"/>
              </p:cNvSpPr>
              <p:nvPr/>
            </p:nvSpPr>
            <p:spPr bwMode="auto">
              <a:xfrm>
                <a:off x="7699375" y="2863394"/>
                <a:ext cx="1231358" cy="6664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销售</a:t>
                </a:r>
                <a:endParaRPr lang="zh-CN" altLang="en-US" sz="2000" b="1" dirty="0">
                  <a:solidFill>
                    <a:schemeClr val="bg1"/>
                  </a:solidFill>
                  <a:latin typeface="Segoe UI Light" panose="020B0502040204020203" pitchFamily="34" charset="0"/>
                </a:endParaRPr>
              </a:p>
            </p:txBody>
          </p:sp>
        </p:grpSp>
        <p:grpSp>
          <p:nvGrpSpPr>
            <p:cNvPr id="3" name="组合 2"/>
            <p:cNvGrpSpPr/>
            <p:nvPr/>
          </p:nvGrpSpPr>
          <p:grpSpPr>
            <a:xfrm rot="0">
              <a:off x="3314" y="2725"/>
              <a:ext cx="1591" cy="1612"/>
              <a:chOff x="3041650" y="2284413"/>
              <a:chExt cx="1704975" cy="1704975"/>
            </a:xfrm>
          </p:grpSpPr>
          <p:sp>
            <p:nvSpPr>
              <p:cNvPr id="27673"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4"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5"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6"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7"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8"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79"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0"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1"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2"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3"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4"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5"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6"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7"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8"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89"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90"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91"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92"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693"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58" name="文本框 110"/>
              <p:cNvSpPr txBox="1">
                <a:spLocks noChangeArrowheads="1"/>
              </p:cNvSpPr>
              <p:nvPr/>
            </p:nvSpPr>
            <p:spPr bwMode="auto">
              <a:xfrm>
                <a:off x="3188464" y="2844982"/>
                <a:ext cx="1281678" cy="66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采购</a:t>
                </a:r>
                <a:endParaRPr lang="zh-CN" altLang="en-US" sz="2000" b="1" dirty="0">
                  <a:solidFill>
                    <a:schemeClr val="bg1"/>
                  </a:solidFill>
                  <a:latin typeface="Segoe UI Light" panose="020B0502040204020203" pitchFamily="34" charset="0"/>
                </a:endParaRPr>
              </a:p>
            </p:txBody>
          </p:sp>
        </p:grpSp>
        <p:grpSp>
          <p:nvGrpSpPr>
            <p:cNvPr id="170" name="组合 169"/>
            <p:cNvGrpSpPr/>
            <p:nvPr/>
          </p:nvGrpSpPr>
          <p:grpSpPr>
            <a:xfrm rot="0">
              <a:off x="9624" y="2637"/>
              <a:ext cx="1612" cy="1612"/>
              <a:chOff x="3041650" y="2284413"/>
              <a:chExt cx="1704975" cy="1704975"/>
            </a:xfrm>
          </p:grpSpPr>
          <p:sp>
            <p:nvSpPr>
              <p:cNvPr id="171"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2"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3"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4"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5"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6"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7"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8"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79"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0"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1"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2"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3"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4"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5"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6"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7"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8"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89"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90"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91"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92" name="文本框 110"/>
              <p:cNvSpPr txBox="1">
                <a:spLocks noChangeArrowheads="1"/>
              </p:cNvSpPr>
              <p:nvPr/>
            </p:nvSpPr>
            <p:spPr bwMode="auto">
              <a:xfrm>
                <a:off x="3318730"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研发</a:t>
                </a:r>
                <a:endParaRPr lang="zh-CN" altLang="en-US" sz="2000" b="1" dirty="0">
                  <a:solidFill>
                    <a:schemeClr val="bg1"/>
                  </a:solidFill>
                  <a:latin typeface="Segoe UI Light" panose="020B0502040204020203" pitchFamily="34" charset="0"/>
                </a:endParaRPr>
              </a:p>
            </p:txBody>
          </p:sp>
        </p:grpSp>
        <p:grpSp>
          <p:nvGrpSpPr>
            <p:cNvPr id="4" name="组合 3"/>
            <p:cNvGrpSpPr/>
            <p:nvPr/>
          </p:nvGrpSpPr>
          <p:grpSpPr>
            <a:xfrm rot="0">
              <a:off x="4962" y="5921"/>
              <a:ext cx="1612" cy="1612"/>
              <a:chOff x="5243513" y="2284413"/>
              <a:chExt cx="1704975" cy="1704975"/>
            </a:xfrm>
          </p:grpSpPr>
          <p:sp>
            <p:nvSpPr>
              <p:cNvPr id="27694" name="椭圆 46"/>
              <p:cNvSpPr>
                <a:spLocks noChangeAspect="1" noChangeArrowheads="1"/>
              </p:cNvSpPr>
              <p:nvPr/>
            </p:nvSpPr>
            <p:spPr bwMode="auto">
              <a:xfrm>
                <a:off x="5556250" y="2597150"/>
                <a:ext cx="1079500" cy="1079500"/>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sz="1200" b="1">
                  <a:solidFill>
                    <a:srgbClr val="FFFFFF"/>
                  </a:solidFill>
                </a:endParaRPr>
              </a:p>
            </p:txBody>
          </p:sp>
          <p:sp>
            <p:nvSpPr>
              <p:cNvPr id="27695" name="椭圆 47"/>
              <p:cNvSpPr>
                <a:spLocks noChangeAspect="1" noChangeArrowheads="1"/>
              </p:cNvSpPr>
              <p:nvPr/>
            </p:nvSpPr>
            <p:spPr bwMode="auto">
              <a:xfrm>
                <a:off x="5243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6" name="椭圆 48"/>
              <p:cNvSpPr>
                <a:spLocks noChangeAspect="1" noChangeArrowheads="1"/>
              </p:cNvSpPr>
              <p:nvPr/>
            </p:nvSpPr>
            <p:spPr bwMode="auto">
              <a:xfrm>
                <a:off x="5281613" y="281146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7" name="椭圆 49"/>
              <p:cNvSpPr>
                <a:spLocks noChangeAspect="1" noChangeArrowheads="1"/>
              </p:cNvSpPr>
              <p:nvPr/>
            </p:nvSpPr>
            <p:spPr bwMode="auto">
              <a:xfrm>
                <a:off x="5389563" y="2598738"/>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8" name="椭圆 50"/>
              <p:cNvSpPr>
                <a:spLocks noChangeAspect="1" noChangeArrowheads="1"/>
              </p:cNvSpPr>
              <p:nvPr/>
            </p:nvSpPr>
            <p:spPr bwMode="auto">
              <a:xfrm>
                <a:off x="555783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699" name="椭圆 51"/>
              <p:cNvSpPr>
                <a:spLocks noChangeAspect="1" noChangeArrowheads="1"/>
              </p:cNvSpPr>
              <p:nvPr/>
            </p:nvSpPr>
            <p:spPr bwMode="auto">
              <a:xfrm>
                <a:off x="5770563" y="232251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0" name="椭圆 52"/>
              <p:cNvSpPr>
                <a:spLocks noChangeAspect="1" noChangeArrowheads="1"/>
              </p:cNvSpPr>
              <p:nvPr/>
            </p:nvSpPr>
            <p:spPr bwMode="auto">
              <a:xfrm>
                <a:off x="6005513" y="2284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1" name="椭圆 53"/>
              <p:cNvSpPr>
                <a:spLocks noChangeAspect="1" noChangeArrowheads="1"/>
              </p:cNvSpPr>
              <p:nvPr/>
            </p:nvSpPr>
            <p:spPr bwMode="auto">
              <a:xfrm>
                <a:off x="6242050" y="232251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2" name="椭圆 54"/>
              <p:cNvSpPr>
                <a:spLocks noChangeAspect="1" noChangeArrowheads="1"/>
              </p:cNvSpPr>
              <p:nvPr/>
            </p:nvSpPr>
            <p:spPr bwMode="auto">
              <a:xfrm>
                <a:off x="645318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3" name="椭圆 55"/>
              <p:cNvSpPr>
                <a:spLocks noChangeAspect="1" noChangeArrowheads="1"/>
              </p:cNvSpPr>
              <p:nvPr/>
            </p:nvSpPr>
            <p:spPr bwMode="auto">
              <a:xfrm>
                <a:off x="6623050" y="2598738"/>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4" name="椭圆 56"/>
              <p:cNvSpPr>
                <a:spLocks noChangeAspect="1" noChangeArrowheads="1"/>
              </p:cNvSpPr>
              <p:nvPr/>
            </p:nvSpPr>
            <p:spPr bwMode="auto">
              <a:xfrm>
                <a:off x="6731000" y="281146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5" name="椭圆 57"/>
              <p:cNvSpPr>
                <a:spLocks noChangeAspect="1" noChangeArrowheads="1"/>
              </p:cNvSpPr>
              <p:nvPr/>
            </p:nvSpPr>
            <p:spPr bwMode="auto">
              <a:xfrm>
                <a:off x="6767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6" name="椭圆 58"/>
              <p:cNvSpPr>
                <a:spLocks noChangeAspect="1" noChangeArrowheads="1"/>
              </p:cNvSpPr>
              <p:nvPr/>
            </p:nvSpPr>
            <p:spPr bwMode="auto">
              <a:xfrm>
                <a:off x="6731000" y="3281363"/>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7" name="椭圆 59"/>
              <p:cNvSpPr>
                <a:spLocks noChangeAspect="1" noChangeArrowheads="1"/>
              </p:cNvSpPr>
              <p:nvPr/>
            </p:nvSpPr>
            <p:spPr bwMode="auto">
              <a:xfrm>
                <a:off x="6623050" y="3494088"/>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8" name="椭圆 60"/>
              <p:cNvSpPr>
                <a:spLocks noChangeAspect="1" noChangeArrowheads="1"/>
              </p:cNvSpPr>
              <p:nvPr/>
            </p:nvSpPr>
            <p:spPr bwMode="auto">
              <a:xfrm>
                <a:off x="645318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09" name="椭圆 61"/>
              <p:cNvSpPr>
                <a:spLocks noChangeAspect="1" noChangeArrowheads="1"/>
              </p:cNvSpPr>
              <p:nvPr/>
            </p:nvSpPr>
            <p:spPr bwMode="auto">
              <a:xfrm>
                <a:off x="6242050" y="3771900"/>
                <a:ext cx="179388"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0" name="椭圆 62"/>
              <p:cNvSpPr>
                <a:spLocks noChangeAspect="1" noChangeArrowheads="1"/>
              </p:cNvSpPr>
              <p:nvPr/>
            </p:nvSpPr>
            <p:spPr bwMode="auto">
              <a:xfrm>
                <a:off x="6005513" y="3808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1" name="椭圆 63"/>
              <p:cNvSpPr>
                <a:spLocks noChangeAspect="1" noChangeArrowheads="1"/>
              </p:cNvSpPr>
              <p:nvPr/>
            </p:nvSpPr>
            <p:spPr bwMode="auto">
              <a:xfrm>
                <a:off x="5770563" y="3771900"/>
                <a:ext cx="179387"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2" name="椭圆 64"/>
              <p:cNvSpPr>
                <a:spLocks noChangeAspect="1" noChangeArrowheads="1"/>
              </p:cNvSpPr>
              <p:nvPr/>
            </p:nvSpPr>
            <p:spPr bwMode="auto">
              <a:xfrm>
                <a:off x="555783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3" name="椭圆 65"/>
              <p:cNvSpPr>
                <a:spLocks noChangeAspect="1" noChangeArrowheads="1"/>
              </p:cNvSpPr>
              <p:nvPr/>
            </p:nvSpPr>
            <p:spPr bwMode="auto">
              <a:xfrm>
                <a:off x="5389563" y="3494088"/>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14" name="椭圆 66"/>
              <p:cNvSpPr>
                <a:spLocks noChangeAspect="1" noChangeArrowheads="1"/>
              </p:cNvSpPr>
              <p:nvPr/>
            </p:nvSpPr>
            <p:spPr bwMode="auto">
              <a:xfrm>
                <a:off x="5281613" y="3281363"/>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7759" name="文本框 111"/>
              <p:cNvSpPr txBox="1">
                <a:spLocks noChangeArrowheads="1"/>
              </p:cNvSpPr>
              <p:nvPr/>
            </p:nvSpPr>
            <p:spPr bwMode="auto">
              <a:xfrm>
                <a:off x="5514244"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制造</a:t>
                </a:r>
                <a:endParaRPr lang="zh-CN" altLang="en-US" sz="2000" b="1" dirty="0">
                  <a:solidFill>
                    <a:schemeClr val="bg1"/>
                  </a:solidFill>
                  <a:latin typeface="Segoe UI Light" panose="020B0502040204020203" pitchFamily="34" charset="0"/>
                </a:endParaRPr>
              </a:p>
            </p:txBody>
          </p:sp>
        </p:grpSp>
        <p:grpSp>
          <p:nvGrpSpPr>
            <p:cNvPr id="7" name="组合 6"/>
            <p:cNvGrpSpPr/>
            <p:nvPr/>
          </p:nvGrpSpPr>
          <p:grpSpPr>
            <a:xfrm rot="0">
              <a:off x="8270" y="5989"/>
              <a:ext cx="1612" cy="1612"/>
              <a:chOff x="7445375" y="2284413"/>
              <a:chExt cx="1704975" cy="1704975"/>
            </a:xfrm>
          </p:grpSpPr>
          <p:grpSp>
            <p:nvGrpSpPr>
              <p:cNvPr id="5" name="组合 4"/>
              <p:cNvGrpSpPr/>
              <p:nvPr/>
            </p:nvGrpSpPr>
            <p:grpSpPr>
              <a:xfrm>
                <a:off x="7445375" y="2284413"/>
                <a:ext cx="1704975" cy="1704975"/>
                <a:chOff x="7445375" y="2284413"/>
                <a:chExt cx="1704975" cy="1704975"/>
              </a:xfrm>
            </p:grpSpPr>
            <p:sp>
              <p:nvSpPr>
                <p:cNvPr id="27715" name="椭圆 67"/>
                <p:cNvSpPr>
                  <a:spLocks noChangeAspect="1" noChangeArrowheads="1"/>
                </p:cNvSpPr>
                <p:nvPr/>
              </p:nvSpPr>
              <p:spPr bwMode="auto">
                <a:xfrm>
                  <a:off x="7758113" y="2597150"/>
                  <a:ext cx="1079500" cy="1079500"/>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16" name="椭圆 68"/>
                <p:cNvSpPr>
                  <a:spLocks noChangeAspect="1" noChangeArrowheads="1"/>
                </p:cNvSpPr>
                <p:nvPr/>
              </p:nvSpPr>
              <p:spPr bwMode="auto">
                <a:xfrm>
                  <a:off x="7445375" y="3046413"/>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17" name="椭圆 69"/>
                <p:cNvSpPr>
                  <a:spLocks noChangeAspect="1" noChangeArrowheads="1"/>
                </p:cNvSpPr>
                <p:nvPr/>
              </p:nvSpPr>
              <p:spPr bwMode="auto">
                <a:xfrm>
                  <a:off x="7483475" y="2811463"/>
                  <a:ext cx="179388"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18" name="椭圆 70"/>
                <p:cNvSpPr>
                  <a:spLocks noChangeAspect="1" noChangeArrowheads="1"/>
                </p:cNvSpPr>
                <p:nvPr/>
              </p:nvSpPr>
              <p:spPr bwMode="auto">
                <a:xfrm>
                  <a:off x="7591425" y="2598738"/>
                  <a:ext cx="180975"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19" name="椭圆 71"/>
                <p:cNvSpPr>
                  <a:spLocks noChangeAspect="1" noChangeArrowheads="1"/>
                </p:cNvSpPr>
                <p:nvPr/>
              </p:nvSpPr>
              <p:spPr bwMode="auto">
                <a:xfrm>
                  <a:off x="7759700" y="2430463"/>
                  <a:ext cx="180975"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0" name="椭圆 72"/>
                <p:cNvSpPr>
                  <a:spLocks noChangeAspect="1" noChangeArrowheads="1"/>
                </p:cNvSpPr>
                <p:nvPr/>
              </p:nvSpPr>
              <p:spPr bwMode="auto">
                <a:xfrm>
                  <a:off x="7972425" y="2322513"/>
                  <a:ext cx="180975"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1" name="椭圆 73"/>
                <p:cNvSpPr>
                  <a:spLocks noChangeAspect="1" noChangeArrowheads="1"/>
                </p:cNvSpPr>
                <p:nvPr/>
              </p:nvSpPr>
              <p:spPr bwMode="auto">
                <a:xfrm>
                  <a:off x="8207375" y="2284413"/>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2" name="椭圆 74"/>
                <p:cNvSpPr>
                  <a:spLocks noChangeAspect="1" noChangeArrowheads="1"/>
                </p:cNvSpPr>
                <p:nvPr/>
              </p:nvSpPr>
              <p:spPr bwMode="auto">
                <a:xfrm>
                  <a:off x="8443913" y="2322513"/>
                  <a:ext cx="179387"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3" name="椭圆 75"/>
                <p:cNvSpPr>
                  <a:spLocks noChangeAspect="1" noChangeArrowheads="1"/>
                </p:cNvSpPr>
                <p:nvPr/>
              </p:nvSpPr>
              <p:spPr bwMode="auto">
                <a:xfrm>
                  <a:off x="8656638" y="2430463"/>
                  <a:ext cx="179387"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4" name="椭圆 76"/>
                <p:cNvSpPr>
                  <a:spLocks noChangeAspect="1" noChangeArrowheads="1"/>
                </p:cNvSpPr>
                <p:nvPr/>
              </p:nvSpPr>
              <p:spPr bwMode="auto">
                <a:xfrm>
                  <a:off x="8824913" y="2598738"/>
                  <a:ext cx="179387"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5" name="椭圆 77"/>
                <p:cNvSpPr>
                  <a:spLocks noChangeAspect="1" noChangeArrowheads="1"/>
                </p:cNvSpPr>
                <p:nvPr/>
              </p:nvSpPr>
              <p:spPr bwMode="auto">
                <a:xfrm>
                  <a:off x="8932863" y="2811463"/>
                  <a:ext cx="179387" cy="179387"/>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6" name="椭圆 78"/>
                <p:cNvSpPr>
                  <a:spLocks noChangeAspect="1" noChangeArrowheads="1"/>
                </p:cNvSpPr>
                <p:nvPr/>
              </p:nvSpPr>
              <p:spPr bwMode="auto">
                <a:xfrm>
                  <a:off x="8969375" y="3046413"/>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7" name="椭圆 79"/>
                <p:cNvSpPr>
                  <a:spLocks noChangeAspect="1" noChangeArrowheads="1"/>
                </p:cNvSpPr>
                <p:nvPr/>
              </p:nvSpPr>
              <p:spPr bwMode="auto">
                <a:xfrm>
                  <a:off x="8932863" y="3281363"/>
                  <a:ext cx="179387"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8" name="椭圆 80"/>
                <p:cNvSpPr>
                  <a:spLocks noChangeAspect="1" noChangeArrowheads="1"/>
                </p:cNvSpPr>
                <p:nvPr/>
              </p:nvSpPr>
              <p:spPr bwMode="auto">
                <a:xfrm>
                  <a:off x="8824913" y="3494088"/>
                  <a:ext cx="179387"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29" name="椭圆 81"/>
                <p:cNvSpPr>
                  <a:spLocks noChangeAspect="1" noChangeArrowheads="1"/>
                </p:cNvSpPr>
                <p:nvPr/>
              </p:nvSpPr>
              <p:spPr bwMode="auto">
                <a:xfrm>
                  <a:off x="8656638" y="3662363"/>
                  <a:ext cx="179387"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0" name="椭圆 82"/>
                <p:cNvSpPr>
                  <a:spLocks noChangeAspect="1" noChangeArrowheads="1"/>
                </p:cNvSpPr>
                <p:nvPr/>
              </p:nvSpPr>
              <p:spPr bwMode="auto">
                <a:xfrm>
                  <a:off x="8443913" y="3771900"/>
                  <a:ext cx="179387" cy="179388"/>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1" name="椭圆 83"/>
                <p:cNvSpPr>
                  <a:spLocks noChangeAspect="1" noChangeArrowheads="1"/>
                </p:cNvSpPr>
                <p:nvPr/>
              </p:nvSpPr>
              <p:spPr bwMode="auto">
                <a:xfrm>
                  <a:off x="8207375" y="3808413"/>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2" name="椭圆 84"/>
                <p:cNvSpPr>
                  <a:spLocks noChangeAspect="1" noChangeArrowheads="1"/>
                </p:cNvSpPr>
                <p:nvPr/>
              </p:nvSpPr>
              <p:spPr bwMode="auto">
                <a:xfrm>
                  <a:off x="7972425" y="3771900"/>
                  <a:ext cx="180975" cy="179388"/>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3" name="椭圆 85"/>
                <p:cNvSpPr>
                  <a:spLocks noChangeAspect="1" noChangeArrowheads="1"/>
                </p:cNvSpPr>
                <p:nvPr/>
              </p:nvSpPr>
              <p:spPr bwMode="auto">
                <a:xfrm>
                  <a:off x="7759700" y="3662363"/>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4" name="椭圆 86"/>
                <p:cNvSpPr>
                  <a:spLocks noChangeAspect="1" noChangeArrowheads="1"/>
                </p:cNvSpPr>
                <p:nvPr/>
              </p:nvSpPr>
              <p:spPr bwMode="auto">
                <a:xfrm>
                  <a:off x="7591425" y="3494088"/>
                  <a:ext cx="180975"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735" name="椭圆 87"/>
                <p:cNvSpPr>
                  <a:spLocks noChangeAspect="1" noChangeArrowheads="1"/>
                </p:cNvSpPr>
                <p:nvPr/>
              </p:nvSpPr>
              <p:spPr bwMode="auto">
                <a:xfrm>
                  <a:off x="7483475" y="3281363"/>
                  <a:ext cx="179388" cy="180975"/>
                </a:xfrm>
                <a:prstGeom prst="ellipse">
                  <a:avLst/>
                </a:prstGeom>
                <a:solidFill>
                  <a:srgbClr val="507FA8"/>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grpSp>
          <p:sp>
            <p:nvSpPr>
              <p:cNvPr id="27760" name="文本框 112"/>
              <p:cNvSpPr txBox="1">
                <a:spLocks noChangeArrowheads="1"/>
              </p:cNvSpPr>
              <p:nvPr/>
            </p:nvSpPr>
            <p:spPr bwMode="auto">
              <a:xfrm>
                <a:off x="7699375" y="2863394"/>
                <a:ext cx="1231358"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品质</a:t>
                </a:r>
                <a:endParaRPr lang="zh-CN" altLang="en-US" sz="2000" b="1" dirty="0">
                  <a:solidFill>
                    <a:schemeClr val="bg1"/>
                  </a:solidFill>
                  <a:latin typeface="Segoe UI Light" panose="020B0502040204020203" pitchFamily="34" charset="0"/>
                </a:endParaRPr>
              </a:p>
            </p:txBody>
          </p:sp>
        </p:grpSp>
        <p:grpSp>
          <p:nvGrpSpPr>
            <p:cNvPr id="193" name="组合 192"/>
            <p:cNvGrpSpPr/>
            <p:nvPr/>
          </p:nvGrpSpPr>
          <p:grpSpPr>
            <a:xfrm rot="0">
              <a:off x="11425" y="5909"/>
              <a:ext cx="1612" cy="1612"/>
              <a:chOff x="5243513" y="2284413"/>
              <a:chExt cx="1704975" cy="1704975"/>
            </a:xfrm>
          </p:grpSpPr>
          <p:sp>
            <p:nvSpPr>
              <p:cNvPr id="194" name="椭圆 46"/>
              <p:cNvSpPr>
                <a:spLocks noChangeAspect="1" noChangeArrowheads="1"/>
              </p:cNvSpPr>
              <p:nvPr/>
            </p:nvSpPr>
            <p:spPr bwMode="auto">
              <a:xfrm>
                <a:off x="5556250" y="2597150"/>
                <a:ext cx="1079500" cy="1079500"/>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sz="1200" b="1">
                  <a:solidFill>
                    <a:srgbClr val="FFFFFF"/>
                  </a:solidFill>
                </a:endParaRPr>
              </a:p>
            </p:txBody>
          </p:sp>
          <p:sp>
            <p:nvSpPr>
              <p:cNvPr id="195" name="椭圆 47"/>
              <p:cNvSpPr>
                <a:spLocks noChangeAspect="1" noChangeArrowheads="1"/>
              </p:cNvSpPr>
              <p:nvPr/>
            </p:nvSpPr>
            <p:spPr bwMode="auto">
              <a:xfrm>
                <a:off x="5243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196" name="椭圆 48"/>
              <p:cNvSpPr>
                <a:spLocks noChangeAspect="1" noChangeArrowheads="1"/>
              </p:cNvSpPr>
              <p:nvPr/>
            </p:nvSpPr>
            <p:spPr bwMode="auto">
              <a:xfrm>
                <a:off x="5281613" y="281146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197" name="椭圆 49"/>
              <p:cNvSpPr>
                <a:spLocks noChangeAspect="1" noChangeArrowheads="1"/>
              </p:cNvSpPr>
              <p:nvPr/>
            </p:nvSpPr>
            <p:spPr bwMode="auto">
              <a:xfrm>
                <a:off x="5389563" y="2598738"/>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198" name="椭圆 50"/>
              <p:cNvSpPr>
                <a:spLocks noChangeAspect="1" noChangeArrowheads="1"/>
              </p:cNvSpPr>
              <p:nvPr/>
            </p:nvSpPr>
            <p:spPr bwMode="auto">
              <a:xfrm>
                <a:off x="555783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199" name="椭圆 51"/>
              <p:cNvSpPr>
                <a:spLocks noChangeAspect="1" noChangeArrowheads="1"/>
              </p:cNvSpPr>
              <p:nvPr/>
            </p:nvSpPr>
            <p:spPr bwMode="auto">
              <a:xfrm>
                <a:off x="5770563" y="2322513"/>
                <a:ext cx="179387"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0" name="椭圆 52"/>
              <p:cNvSpPr>
                <a:spLocks noChangeAspect="1" noChangeArrowheads="1"/>
              </p:cNvSpPr>
              <p:nvPr/>
            </p:nvSpPr>
            <p:spPr bwMode="auto">
              <a:xfrm>
                <a:off x="6005513" y="2284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1" name="椭圆 53"/>
              <p:cNvSpPr>
                <a:spLocks noChangeAspect="1" noChangeArrowheads="1"/>
              </p:cNvSpPr>
              <p:nvPr/>
            </p:nvSpPr>
            <p:spPr bwMode="auto">
              <a:xfrm>
                <a:off x="6242050" y="232251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2" name="椭圆 54"/>
              <p:cNvSpPr>
                <a:spLocks noChangeAspect="1" noChangeArrowheads="1"/>
              </p:cNvSpPr>
              <p:nvPr/>
            </p:nvSpPr>
            <p:spPr bwMode="auto">
              <a:xfrm>
                <a:off x="6453188" y="2430463"/>
                <a:ext cx="180975"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3" name="椭圆 55"/>
              <p:cNvSpPr>
                <a:spLocks noChangeAspect="1" noChangeArrowheads="1"/>
              </p:cNvSpPr>
              <p:nvPr/>
            </p:nvSpPr>
            <p:spPr bwMode="auto">
              <a:xfrm>
                <a:off x="6623050" y="2598738"/>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4" name="椭圆 56"/>
              <p:cNvSpPr>
                <a:spLocks noChangeAspect="1" noChangeArrowheads="1"/>
              </p:cNvSpPr>
              <p:nvPr/>
            </p:nvSpPr>
            <p:spPr bwMode="auto">
              <a:xfrm>
                <a:off x="6731000" y="2811463"/>
                <a:ext cx="179388" cy="179387"/>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5" name="椭圆 57"/>
              <p:cNvSpPr>
                <a:spLocks noChangeAspect="1" noChangeArrowheads="1"/>
              </p:cNvSpPr>
              <p:nvPr/>
            </p:nvSpPr>
            <p:spPr bwMode="auto">
              <a:xfrm>
                <a:off x="6767513" y="3046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6" name="椭圆 58"/>
              <p:cNvSpPr>
                <a:spLocks noChangeAspect="1" noChangeArrowheads="1"/>
              </p:cNvSpPr>
              <p:nvPr/>
            </p:nvSpPr>
            <p:spPr bwMode="auto">
              <a:xfrm>
                <a:off x="6731000" y="3281363"/>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7" name="椭圆 59"/>
              <p:cNvSpPr>
                <a:spLocks noChangeAspect="1" noChangeArrowheads="1"/>
              </p:cNvSpPr>
              <p:nvPr/>
            </p:nvSpPr>
            <p:spPr bwMode="auto">
              <a:xfrm>
                <a:off x="6623050" y="3494088"/>
                <a:ext cx="179388"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8" name="椭圆 60"/>
              <p:cNvSpPr>
                <a:spLocks noChangeAspect="1" noChangeArrowheads="1"/>
              </p:cNvSpPr>
              <p:nvPr/>
            </p:nvSpPr>
            <p:spPr bwMode="auto">
              <a:xfrm>
                <a:off x="645318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09" name="椭圆 61"/>
              <p:cNvSpPr>
                <a:spLocks noChangeAspect="1" noChangeArrowheads="1"/>
              </p:cNvSpPr>
              <p:nvPr/>
            </p:nvSpPr>
            <p:spPr bwMode="auto">
              <a:xfrm>
                <a:off x="6242050" y="3771900"/>
                <a:ext cx="179388"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0" name="椭圆 62"/>
              <p:cNvSpPr>
                <a:spLocks noChangeAspect="1" noChangeArrowheads="1"/>
              </p:cNvSpPr>
              <p:nvPr/>
            </p:nvSpPr>
            <p:spPr bwMode="auto">
              <a:xfrm>
                <a:off x="6005513" y="380841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1" name="椭圆 63"/>
              <p:cNvSpPr>
                <a:spLocks noChangeAspect="1" noChangeArrowheads="1"/>
              </p:cNvSpPr>
              <p:nvPr/>
            </p:nvSpPr>
            <p:spPr bwMode="auto">
              <a:xfrm>
                <a:off x="5770563" y="3771900"/>
                <a:ext cx="179387" cy="179388"/>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2" name="椭圆 64"/>
              <p:cNvSpPr>
                <a:spLocks noChangeAspect="1" noChangeArrowheads="1"/>
              </p:cNvSpPr>
              <p:nvPr/>
            </p:nvSpPr>
            <p:spPr bwMode="auto">
              <a:xfrm>
                <a:off x="5557838" y="3662363"/>
                <a:ext cx="180975"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3" name="椭圆 65"/>
              <p:cNvSpPr>
                <a:spLocks noChangeAspect="1" noChangeArrowheads="1"/>
              </p:cNvSpPr>
              <p:nvPr/>
            </p:nvSpPr>
            <p:spPr bwMode="auto">
              <a:xfrm>
                <a:off x="5389563" y="3494088"/>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4" name="椭圆 66"/>
              <p:cNvSpPr>
                <a:spLocks noChangeAspect="1" noChangeArrowheads="1"/>
              </p:cNvSpPr>
              <p:nvPr/>
            </p:nvSpPr>
            <p:spPr bwMode="auto">
              <a:xfrm>
                <a:off x="5281613" y="3281363"/>
                <a:ext cx="179387" cy="180975"/>
              </a:xfrm>
              <a:prstGeom prst="ellipse">
                <a:avLst/>
              </a:prstGeom>
              <a:solidFill>
                <a:srgbClr val="51A1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b="1">
                  <a:solidFill>
                    <a:srgbClr val="FFFFFF"/>
                  </a:solidFill>
                </a:endParaRPr>
              </a:p>
            </p:txBody>
          </p:sp>
          <p:sp>
            <p:nvSpPr>
              <p:cNvPr id="215" name="文本框 111"/>
              <p:cNvSpPr txBox="1">
                <a:spLocks noChangeArrowheads="1"/>
              </p:cNvSpPr>
              <p:nvPr/>
            </p:nvSpPr>
            <p:spPr bwMode="auto">
              <a:xfrm>
                <a:off x="5514251"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生产</a:t>
                </a:r>
                <a:endParaRPr lang="zh-CN" altLang="en-US" sz="2000" b="1" dirty="0">
                  <a:solidFill>
                    <a:schemeClr val="bg1"/>
                  </a:solidFill>
                  <a:latin typeface="Segoe UI Light" panose="020B0502040204020203" pitchFamily="34" charset="0"/>
                </a:endParaRPr>
              </a:p>
            </p:txBody>
          </p:sp>
        </p:grpSp>
        <p:grpSp>
          <p:nvGrpSpPr>
            <p:cNvPr id="6" name="组合 5"/>
            <p:cNvGrpSpPr/>
            <p:nvPr/>
          </p:nvGrpSpPr>
          <p:grpSpPr>
            <a:xfrm rot="0">
              <a:off x="9604" y="2667"/>
              <a:ext cx="1612" cy="1612"/>
              <a:chOff x="3041650" y="2284413"/>
              <a:chExt cx="1704975" cy="1704975"/>
            </a:xfrm>
          </p:grpSpPr>
          <p:sp>
            <p:nvSpPr>
              <p:cNvPr id="18"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9"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0"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1"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2"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8"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9"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0"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1"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2"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3"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5"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6"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7"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8"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9" name="文本框 110"/>
              <p:cNvSpPr txBox="1">
                <a:spLocks noChangeArrowheads="1"/>
              </p:cNvSpPr>
              <p:nvPr/>
            </p:nvSpPr>
            <p:spPr bwMode="auto">
              <a:xfrm>
                <a:off x="3318730"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研发</a:t>
                </a:r>
                <a:endParaRPr lang="zh-CN" altLang="en-US" sz="2000" b="1" dirty="0">
                  <a:solidFill>
                    <a:schemeClr val="bg1"/>
                  </a:solidFill>
                  <a:latin typeface="Segoe UI Light" panose="020B0502040204020203" pitchFamily="34" charset="0"/>
                </a:endParaRPr>
              </a:p>
            </p:txBody>
          </p:sp>
        </p:grpSp>
        <p:grpSp>
          <p:nvGrpSpPr>
            <p:cNvPr id="40" name="组合 39"/>
            <p:cNvGrpSpPr/>
            <p:nvPr/>
          </p:nvGrpSpPr>
          <p:grpSpPr>
            <a:xfrm rot="0">
              <a:off x="13094" y="2526"/>
              <a:ext cx="1610" cy="1612"/>
              <a:chOff x="839788" y="2284413"/>
              <a:chExt cx="1703387" cy="1704975"/>
            </a:xfrm>
          </p:grpSpPr>
          <p:sp>
            <p:nvSpPr>
              <p:cNvPr id="41" name="椭圆 3"/>
              <p:cNvSpPr>
                <a:spLocks noChangeAspect="1" noChangeArrowheads="1"/>
              </p:cNvSpPr>
              <p:nvPr/>
            </p:nvSpPr>
            <p:spPr bwMode="auto">
              <a:xfrm>
                <a:off x="1152525" y="2597150"/>
                <a:ext cx="1079500" cy="1079500"/>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2" name="椭圆 4"/>
              <p:cNvSpPr>
                <a:spLocks noChangeAspect="1" noChangeArrowheads="1"/>
              </p:cNvSpPr>
              <p:nvPr/>
            </p:nvSpPr>
            <p:spPr bwMode="auto">
              <a:xfrm>
                <a:off x="839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3" name="椭圆 5"/>
              <p:cNvSpPr>
                <a:spLocks noChangeAspect="1" noChangeArrowheads="1"/>
              </p:cNvSpPr>
              <p:nvPr/>
            </p:nvSpPr>
            <p:spPr bwMode="auto">
              <a:xfrm>
                <a:off x="876300" y="2811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4" name="椭圆 7"/>
              <p:cNvSpPr>
                <a:spLocks noChangeAspect="1" noChangeArrowheads="1"/>
              </p:cNvSpPr>
              <p:nvPr/>
            </p:nvSpPr>
            <p:spPr bwMode="auto">
              <a:xfrm>
                <a:off x="985838" y="2598738"/>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5" name="椭圆 8"/>
              <p:cNvSpPr>
                <a:spLocks noChangeAspect="1" noChangeArrowheads="1"/>
              </p:cNvSpPr>
              <p:nvPr/>
            </p:nvSpPr>
            <p:spPr bwMode="auto">
              <a:xfrm>
                <a:off x="1154113" y="243046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6" name="椭圆 9"/>
              <p:cNvSpPr>
                <a:spLocks noChangeAspect="1" noChangeArrowheads="1"/>
              </p:cNvSpPr>
              <p:nvPr/>
            </p:nvSpPr>
            <p:spPr bwMode="auto">
              <a:xfrm>
                <a:off x="1366838" y="232251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7" name="椭圆 10"/>
              <p:cNvSpPr>
                <a:spLocks noChangeAspect="1" noChangeArrowheads="1"/>
              </p:cNvSpPr>
              <p:nvPr/>
            </p:nvSpPr>
            <p:spPr bwMode="auto">
              <a:xfrm>
                <a:off x="1601788" y="2284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8" name="椭圆 11"/>
              <p:cNvSpPr>
                <a:spLocks noChangeAspect="1" noChangeArrowheads="1"/>
              </p:cNvSpPr>
              <p:nvPr/>
            </p:nvSpPr>
            <p:spPr bwMode="auto">
              <a:xfrm>
                <a:off x="1836738" y="232251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49" name="椭圆 12"/>
              <p:cNvSpPr>
                <a:spLocks noChangeAspect="1" noChangeArrowheads="1"/>
              </p:cNvSpPr>
              <p:nvPr/>
            </p:nvSpPr>
            <p:spPr bwMode="auto">
              <a:xfrm>
                <a:off x="2049463" y="2430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0" name="椭圆 13"/>
              <p:cNvSpPr>
                <a:spLocks noChangeAspect="1" noChangeArrowheads="1"/>
              </p:cNvSpPr>
              <p:nvPr/>
            </p:nvSpPr>
            <p:spPr bwMode="auto">
              <a:xfrm>
                <a:off x="2217738" y="2598738"/>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1" name="椭圆 14"/>
              <p:cNvSpPr>
                <a:spLocks noChangeAspect="1" noChangeArrowheads="1"/>
              </p:cNvSpPr>
              <p:nvPr/>
            </p:nvSpPr>
            <p:spPr bwMode="auto">
              <a:xfrm>
                <a:off x="2327275" y="2811463"/>
                <a:ext cx="179388"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2" name="椭圆 15"/>
              <p:cNvSpPr>
                <a:spLocks noChangeAspect="1" noChangeArrowheads="1"/>
              </p:cNvSpPr>
              <p:nvPr/>
            </p:nvSpPr>
            <p:spPr bwMode="auto">
              <a:xfrm>
                <a:off x="2363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3" name="椭圆 16"/>
              <p:cNvSpPr>
                <a:spLocks noChangeAspect="1" noChangeArrowheads="1"/>
              </p:cNvSpPr>
              <p:nvPr/>
            </p:nvSpPr>
            <p:spPr bwMode="auto">
              <a:xfrm>
                <a:off x="2327275" y="3281363"/>
                <a:ext cx="179388"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4" name="椭圆 17"/>
              <p:cNvSpPr>
                <a:spLocks noChangeAspect="1" noChangeArrowheads="1"/>
              </p:cNvSpPr>
              <p:nvPr/>
            </p:nvSpPr>
            <p:spPr bwMode="auto">
              <a:xfrm>
                <a:off x="2217738" y="3494088"/>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5" name="椭圆 18"/>
              <p:cNvSpPr>
                <a:spLocks noChangeAspect="1" noChangeArrowheads="1"/>
              </p:cNvSpPr>
              <p:nvPr/>
            </p:nvSpPr>
            <p:spPr bwMode="auto">
              <a:xfrm>
                <a:off x="2049463" y="3662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6" name="椭圆 19"/>
              <p:cNvSpPr>
                <a:spLocks noChangeAspect="1" noChangeArrowheads="1"/>
              </p:cNvSpPr>
              <p:nvPr/>
            </p:nvSpPr>
            <p:spPr bwMode="auto">
              <a:xfrm>
                <a:off x="1836738" y="3771900"/>
                <a:ext cx="180975"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7" name="椭圆 20"/>
              <p:cNvSpPr>
                <a:spLocks noChangeAspect="1" noChangeArrowheads="1"/>
              </p:cNvSpPr>
              <p:nvPr/>
            </p:nvSpPr>
            <p:spPr bwMode="auto">
              <a:xfrm>
                <a:off x="1601788" y="3808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8" name="椭圆 21"/>
              <p:cNvSpPr>
                <a:spLocks noChangeAspect="1" noChangeArrowheads="1"/>
              </p:cNvSpPr>
              <p:nvPr/>
            </p:nvSpPr>
            <p:spPr bwMode="auto">
              <a:xfrm>
                <a:off x="1366838" y="3771900"/>
                <a:ext cx="179387"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59" name="椭圆 22"/>
              <p:cNvSpPr>
                <a:spLocks noChangeAspect="1" noChangeArrowheads="1"/>
              </p:cNvSpPr>
              <p:nvPr/>
            </p:nvSpPr>
            <p:spPr bwMode="auto">
              <a:xfrm>
                <a:off x="1154113" y="366236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0" name="椭圆 23"/>
              <p:cNvSpPr>
                <a:spLocks noChangeAspect="1" noChangeArrowheads="1"/>
              </p:cNvSpPr>
              <p:nvPr/>
            </p:nvSpPr>
            <p:spPr bwMode="auto">
              <a:xfrm>
                <a:off x="985838" y="3494088"/>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1" name="椭圆 24"/>
              <p:cNvSpPr>
                <a:spLocks noChangeAspect="1" noChangeArrowheads="1"/>
              </p:cNvSpPr>
              <p:nvPr/>
            </p:nvSpPr>
            <p:spPr bwMode="auto">
              <a:xfrm>
                <a:off x="876300" y="3281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2" name="文本框 109"/>
              <p:cNvSpPr txBox="1">
                <a:spLocks noChangeArrowheads="1"/>
              </p:cNvSpPr>
              <p:nvPr/>
            </p:nvSpPr>
            <p:spPr bwMode="auto">
              <a:xfrm>
                <a:off x="1111248" y="2844800"/>
                <a:ext cx="1162055" cy="66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财务</a:t>
                </a:r>
                <a:endParaRPr lang="zh-CN" altLang="en-US" sz="2000" b="1" dirty="0">
                  <a:solidFill>
                    <a:schemeClr val="bg1"/>
                  </a:solidFill>
                  <a:latin typeface="Segoe UI Light" panose="020B0502040204020203" pitchFamily="34" charset="0"/>
                </a:endParaRPr>
              </a:p>
            </p:txBody>
          </p:sp>
        </p:grpSp>
        <p:grpSp>
          <p:nvGrpSpPr>
            <p:cNvPr id="63" name="组合 62"/>
            <p:cNvGrpSpPr/>
            <p:nvPr/>
          </p:nvGrpSpPr>
          <p:grpSpPr>
            <a:xfrm rot="0">
              <a:off x="6460" y="2634"/>
              <a:ext cx="1612" cy="1612"/>
              <a:chOff x="7445375" y="2284413"/>
              <a:chExt cx="1704975" cy="1704975"/>
            </a:xfrm>
            <a:solidFill>
              <a:srgbClr val="92D050"/>
            </a:solidFill>
          </p:grpSpPr>
          <p:grpSp>
            <p:nvGrpSpPr>
              <p:cNvPr id="64" name="组合 63"/>
              <p:cNvGrpSpPr/>
              <p:nvPr/>
            </p:nvGrpSpPr>
            <p:grpSpPr>
              <a:xfrm>
                <a:off x="7445375" y="2284413"/>
                <a:ext cx="1704975" cy="1704975"/>
                <a:chOff x="7445375" y="2284413"/>
                <a:chExt cx="1704975" cy="1704975"/>
              </a:xfrm>
              <a:grpFill/>
            </p:grpSpPr>
            <p:sp>
              <p:nvSpPr>
                <p:cNvPr id="65" name="椭圆 67"/>
                <p:cNvSpPr>
                  <a:spLocks noChangeAspect="1" noChangeArrowheads="1"/>
                </p:cNvSpPr>
                <p:nvPr/>
              </p:nvSpPr>
              <p:spPr bwMode="auto">
                <a:xfrm>
                  <a:off x="7758113" y="2597150"/>
                  <a:ext cx="1079500" cy="1079500"/>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6" name="椭圆 68"/>
                <p:cNvSpPr>
                  <a:spLocks noChangeAspect="1" noChangeArrowheads="1"/>
                </p:cNvSpPr>
                <p:nvPr/>
              </p:nvSpPr>
              <p:spPr bwMode="auto">
                <a:xfrm>
                  <a:off x="7445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7" name="椭圆 69"/>
                <p:cNvSpPr>
                  <a:spLocks noChangeAspect="1" noChangeArrowheads="1"/>
                </p:cNvSpPr>
                <p:nvPr/>
              </p:nvSpPr>
              <p:spPr bwMode="auto">
                <a:xfrm>
                  <a:off x="7483475" y="2811463"/>
                  <a:ext cx="179388"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8" name="椭圆 70"/>
                <p:cNvSpPr>
                  <a:spLocks noChangeAspect="1" noChangeArrowheads="1"/>
                </p:cNvSpPr>
                <p:nvPr/>
              </p:nvSpPr>
              <p:spPr bwMode="auto">
                <a:xfrm>
                  <a:off x="7591425" y="2598738"/>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69" name="椭圆 71"/>
                <p:cNvSpPr>
                  <a:spLocks noChangeAspect="1" noChangeArrowheads="1"/>
                </p:cNvSpPr>
                <p:nvPr/>
              </p:nvSpPr>
              <p:spPr bwMode="auto">
                <a:xfrm>
                  <a:off x="7759700" y="243046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0" name="椭圆 72"/>
                <p:cNvSpPr>
                  <a:spLocks noChangeAspect="1" noChangeArrowheads="1"/>
                </p:cNvSpPr>
                <p:nvPr/>
              </p:nvSpPr>
              <p:spPr bwMode="auto">
                <a:xfrm>
                  <a:off x="7972425" y="232251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1" name="椭圆 73"/>
                <p:cNvSpPr>
                  <a:spLocks noChangeAspect="1" noChangeArrowheads="1"/>
                </p:cNvSpPr>
                <p:nvPr/>
              </p:nvSpPr>
              <p:spPr bwMode="auto">
                <a:xfrm>
                  <a:off x="8207375" y="2284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2" name="椭圆 74"/>
                <p:cNvSpPr>
                  <a:spLocks noChangeAspect="1" noChangeArrowheads="1"/>
                </p:cNvSpPr>
                <p:nvPr/>
              </p:nvSpPr>
              <p:spPr bwMode="auto">
                <a:xfrm>
                  <a:off x="8443913" y="232251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3" name="椭圆 75"/>
                <p:cNvSpPr>
                  <a:spLocks noChangeAspect="1" noChangeArrowheads="1"/>
                </p:cNvSpPr>
                <p:nvPr/>
              </p:nvSpPr>
              <p:spPr bwMode="auto">
                <a:xfrm>
                  <a:off x="8656638" y="2430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4" name="椭圆 76"/>
                <p:cNvSpPr>
                  <a:spLocks noChangeAspect="1" noChangeArrowheads="1"/>
                </p:cNvSpPr>
                <p:nvPr/>
              </p:nvSpPr>
              <p:spPr bwMode="auto">
                <a:xfrm>
                  <a:off x="8824913" y="2598738"/>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5" name="椭圆 77"/>
                <p:cNvSpPr>
                  <a:spLocks noChangeAspect="1" noChangeArrowheads="1"/>
                </p:cNvSpPr>
                <p:nvPr/>
              </p:nvSpPr>
              <p:spPr bwMode="auto">
                <a:xfrm>
                  <a:off x="8932863" y="2811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6" name="椭圆 78"/>
                <p:cNvSpPr>
                  <a:spLocks noChangeAspect="1" noChangeArrowheads="1"/>
                </p:cNvSpPr>
                <p:nvPr/>
              </p:nvSpPr>
              <p:spPr bwMode="auto">
                <a:xfrm>
                  <a:off x="8969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7" name="椭圆 79"/>
                <p:cNvSpPr>
                  <a:spLocks noChangeAspect="1" noChangeArrowheads="1"/>
                </p:cNvSpPr>
                <p:nvPr/>
              </p:nvSpPr>
              <p:spPr bwMode="auto">
                <a:xfrm>
                  <a:off x="8932863" y="3281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8" name="椭圆 80"/>
                <p:cNvSpPr>
                  <a:spLocks noChangeAspect="1" noChangeArrowheads="1"/>
                </p:cNvSpPr>
                <p:nvPr/>
              </p:nvSpPr>
              <p:spPr bwMode="auto">
                <a:xfrm>
                  <a:off x="8824913" y="3494088"/>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79" name="椭圆 81"/>
                <p:cNvSpPr>
                  <a:spLocks noChangeAspect="1" noChangeArrowheads="1"/>
                </p:cNvSpPr>
                <p:nvPr/>
              </p:nvSpPr>
              <p:spPr bwMode="auto">
                <a:xfrm>
                  <a:off x="8656638" y="3662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0" name="椭圆 82"/>
                <p:cNvSpPr>
                  <a:spLocks noChangeAspect="1" noChangeArrowheads="1"/>
                </p:cNvSpPr>
                <p:nvPr/>
              </p:nvSpPr>
              <p:spPr bwMode="auto">
                <a:xfrm>
                  <a:off x="8443913" y="3771900"/>
                  <a:ext cx="179387"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1" name="椭圆 83"/>
                <p:cNvSpPr>
                  <a:spLocks noChangeAspect="1" noChangeArrowheads="1"/>
                </p:cNvSpPr>
                <p:nvPr/>
              </p:nvSpPr>
              <p:spPr bwMode="auto">
                <a:xfrm>
                  <a:off x="8207375" y="3808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2" name="椭圆 84"/>
                <p:cNvSpPr>
                  <a:spLocks noChangeAspect="1" noChangeArrowheads="1"/>
                </p:cNvSpPr>
                <p:nvPr/>
              </p:nvSpPr>
              <p:spPr bwMode="auto">
                <a:xfrm>
                  <a:off x="7972425" y="3771900"/>
                  <a:ext cx="180975"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3" name="椭圆 85"/>
                <p:cNvSpPr>
                  <a:spLocks noChangeAspect="1" noChangeArrowheads="1"/>
                </p:cNvSpPr>
                <p:nvPr/>
              </p:nvSpPr>
              <p:spPr bwMode="auto">
                <a:xfrm>
                  <a:off x="7759700" y="366236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4" name="椭圆 86"/>
                <p:cNvSpPr>
                  <a:spLocks noChangeAspect="1" noChangeArrowheads="1"/>
                </p:cNvSpPr>
                <p:nvPr/>
              </p:nvSpPr>
              <p:spPr bwMode="auto">
                <a:xfrm>
                  <a:off x="7591425" y="3494088"/>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5" name="椭圆 87"/>
                <p:cNvSpPr>
                  <a:spLocks noChangeAspect="1" noChangeArrowheads="1"/>
                </p:cNvSpPr>
                <p:nvPr/>
              </p:nvSpPr>
              <p:spPr bwMode="auto">
                <a:xfrm>
                  <a:off x="7483475" y="3281363"/>
                  <a:ext cx="179388"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grpSp>
          <p:sp>
            <p:nvSpPr>
              <p:cNvPr id="86" name="文本框 112"/>
              <p:cNvSpPr txBox="1">
                <a:spLocks noChangeArrowheads="1"/>
              </p:cNvSpPr>
              <p:nvPr/>
            </p:nvSpPr>
            <p:spPr bwMode="auto">
              <a:xfrm>
                <a:off x="7699375" y="2863394"/>
                <a:ext cx="1231358" cy="6664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销售</a:t>
                </a:r>
                <a:endParaRPr lang="zh-CN" altLang="en-US" sz="2000" b="1" dirty="0">
                  <a:solidFill>
                    <a:schemeClr val="bg1"/>
                  </a:solidFill>
                  <a:latin typeface="Segoe UI Light" panose="020B0502040204020203" pitchFamily="34" charset="0"/>
                </a:endParaRPr>
              </a:p>
            </p:txBody>
          </p:sp>
        </p:grpSp>
        <p:grpSp>
          <p:nvGrpSpPr>
            <p:cNvPr id="87" name="组合 86"/>
            <p:cNvGrpSpPr/>
            <p:nvPr/>
          </p:nvGrpSpPr>
          <p:grpSpPr>
            <a:xfrm rot="0">
              <a:off x="9623" y="2669"/>
              <a:ext cx="1612" cy="1612"/>
              <a:chOff x="3041650" y="2284413"/>
              <a:chExt cx="1704975" cy="1704975"/>
            </a:xfrm>
          </p:grpSpPr>
          <p:sp>
            <p:nvSpPr>
              <p:cNvPr id="88"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89"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0"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1"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2"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3"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4"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5"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6"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7"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8"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99"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0"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1"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2"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3"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4"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5"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6"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7"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8"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09" name="文本框 110"/>
              <p:cNvSpPr txBox="1">
                <a:spLocks noChangeArrowheads="1"/>
              </p:cNvSpPr>
              <p:nvPr/>
            </p:nvSpPr>
            <p:spPr bwMode="auto">
              <a:xfrm>
                <a:off x="3318730"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研发</a:t>
                </a:r>
                <a:endParaRPr lang="zh-CN" altLang="en-US" sz="2000" b="1" dirty="0">
                  <a:solidFill>
                    <a:schemeClr val="bg1"/>
                  </a:solidFill>
                  <a:latin typeface="Segoe UI Light" panose="020B0502040204020203" pitchFamily="34" charset="0"/>
                </a:endParaRPr>
              </a:p>
            </p:txBody>
          </p:sp>
        </p:grpSp>
        <p:grpSp>
          <p:nvGrpSpPr>
            <p:cNvPr id="110" name="组合 109"/>
            <p:cNvGrpSpPr/>
            <p:nvPr/>
          </p:nvGrpSpPr>
          <p:grpSpPr>
            <a:xfrm rot="0">
              <a:off x="3294" y="2700"/>
              <a:ext cx="1591" cy="1612"/>
              <a:chOff x="3041650" y="2284413"/>
              <a:chExt cx="1704975" cy="1704975"/>
            </a:xfrm>
          </p:grpSpPr>
          <p:sp>
            <p:nvSpPr>
              <p:cNvPr id="111"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2"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3"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4"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5"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6"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7"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8"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19"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0"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1"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2"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3"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4"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5"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6"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7"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8"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29"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0"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1"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2" name="文本框 110"/>
              <p:cNvSpPr txBox="1">
                <a:spLocks noChangeArrowheads="1"/>
              </p:cNvSpPr>
              <p:nvPr/>
            </p:nvSpPr>
            <p:spPr bwMode="auto">
              <a:xfrm>
                <a:off x="3188464" y="2844982"/>
                <a:ext cx="1281678" cy="66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采购</a:t>
                </a:r>
                <a:endParaRPr lang="zh-CN" altLang="en-US" sz="2000" b="1" dirty="0">
                  <a:solidFill>
                    <a:schemeClr val="bg1"/>
                  </a:solidFill>
                  <a:latin typeface="Segoe UI Light" panose="020B0502040204020203" pitchFamily="34" charset="0"/>
                </a:endParaRPr>
              </a:p>
            </p:txBody>
          </p:sp>
        </p:grpSp>
        <p:grpSp>
          <p:nvGrpSpPr>
            <p:cNvPr id="133" name="组合 132"/>
            <p:cNvGrpSpPr/>
            <p:nvPr/>
          </p:nvGrpSpPr>
          <p:grpSpPr>
            <a:xfrm rot="0">
              <a:off x="13074" y="2501"/>
              <a:ext cx="1610" cy="1612"/>
              <a:chOff x="839788" y="2284413"/>
              <a:chExt cx="1703387" cy="1704975"/>
            </a:xfrm>
          </p:grpSpPr>
          <p:sp>
            <p:nvSpPr>
              <p:cNvPr id="134" name="椭圆 3"/>
              <p:cNvSpPr>
                <a:spLocks noChangeAspect="1" noChangeArrowheads="1"/>
              </p:cNvSpPr>
              <p:nvPr/>
            </p:nvSpPr>
            <p:spPr bwMode="auto">
              <a:xfrm>
                <a:off x="1152525" y="2597150"/>
                <a:ext cx="1079500" cy="1079500"/>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5" name="椭圆 4"/>
              <p:cNvSpPr>
                <a:spLocks noChangeAspect="1" noChangeArrowheads="1"/>
              </p:cNvSpPr>
              <p:nvPr/>
            </p:nvSpPr>
            <p:spPr bwMode="auto">
              <a:xfrm>
                <a:off x="839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6" name="椭圆 5"/>
              <p:cNvSpPr>
                <a:spLocks noChangeAspect="1" noChangeArrowheads="1"/>
              </p:cNvSpPr>
              <p:nvPr/>
            </p:nvSpPr>
            <p:spPr bwMode="auto">
              <a:xfrm>
                <a:off x="876300" y="2811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7" name="椭圆 7"/>
              <p:cNvSpPr>
                <a:spLocks noChangeAspect="1" noChangeArrowheads="1"/>
              </p:cNvSpPr>
              <p:nvPr/>
            </p:nvSpPr>
            <p:spPr bwMode="auto">
              <a:xfrm>
                <a:off x="985838" y="2598738"/>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8" name="椭圆 8"/>
              <p:cNvSpPr>
                <a:spLocks noChangeAspect="1" noChangeArrowheads="1"/>
              </p:cNvSpPr>
              <p:nvPr/>
            </p:nvSpPr>
            <p:spPr bwMode="auto">
              <a:xfrm>
                <a:off x="1154113" y="243046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39" name="椭圆 9"/>
              <p:cNvSpPr>
                <a:spLocks noChangeAspect="1" noChangeArrowheads="1"/>
              </p:cNvSpPr>
              <p:nvPr/>
            </p:nvSpPr>
            <p:spPr bwMode="auto">
              <a:xfrm>
                <a:off x="1366838" y="2322513"/>
                <a:ext cx="179387"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0" name="椭圆 10"/>
              <p:cNvSpPr>
                <a:spLocks noChangeAspect="1" noChangeArrowheads="1"/>
              </p:cNvSpPr>
              <p:nvPr/>
            </p:nvSpPr>
            <p:spPr bwMode="auto">
              <a:xfrm>
                <a:off x="1601788" y="2284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1" name="椭圆 11"/>
              <p:cNvSpPr>
                <a:spLocks noChangeAspect="1" noChangeArrowheads="1"/>
              </p:cNvSpPr>
              <p:nvPr/>
            </p:nvSpPr>
            <p:spPr bwMode="auto">
              <a:xfrm>
                <a:off x="1836738" y="232251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2" name="椭圆 12"/>
              <p:cNvSpPr>
                <a:spLocks noChangeAspect="1" noChangeArrowheads="1"/>
              </p:cNvSpPr>
              <p:nvPr/>
            </p:nvSpPr>
            <p:spPr bwMode="auto">
              <a:xfrm>
                <a:off x="2049463" y="2430463"/>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3" name="椭圆 13"/>
              <p:cNvSpPr>
                <a:spLocks noChangeAspect="1" noChangeArrowheads="1"/>
              </p:cNvSpPr>
              <p:nvPr/>
            </p:nvSpPr>
            <p:spPr bwMode="auto">
              <a:xfrm>
                <a:off x="2217738" y="2598738"/>
                <a:ext cx="180975"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4" name="椭圆 14"/>
              <p:cNvSpPr>
                <a:spLocks noChangeAspect="1" noChangeArrowheads="1"/>
              </p:cNvSpPr>
              <p:nvPr/>
            </p:nvSpPr>
            <p:spPr bwMode="auto">
              <a:xfrm>
                <a:off x="2327275" y="2811463"/>
                <a:ext cx="179388" cy="179387"/>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5" name="椭圆 15"/>
              <p:cNvSpPr>
                <a:spLocks noChangeAspect="1" noChangeArrowheads="1"/>
              </p:cNvSpPr>
              <p:nvPr/>
            </p:nvSpPr>
            <p:spPr bwMode="auto">
              <a:xfrm>
                <a:off x="2363788" y="3046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6" name="椭圆 16"/>
              <p:cNvSpPr>
                <a:spLocks noChangeAspect="1" noChangeArrowheads="1"/>
              </p:cNvSpPr>
              <p:nvPr/>
            </p:nvSpPr>
            <p:spPr bwMode="auto">
              <a:xfrm>
                <a:off x="2327275" y="3281363"/>
                <a:ext cx="179388"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7" name="椭圆 17"/>
              <p:cNvSpPr>
                <a:spLocks noChangeAspect="1" noChangeArrowheads="1"/>
              </p:cNvSpPr>
              <p:nvPr/>
            </p:nvSpPr>
            <p:spPr bwMode="auto">
              <a:xfrm>
                <a:off x="2217738" y="3494088"/>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8" name="椭圆 18"/>
              <p:cNvSpPr>
                <a:spLocks noChangeAspect="1" noChangeArrowheads="1"/>
              </p:cNvSpPr>
              <p:nvPr/>
            </p:nvSpPr>
            <p:spPr bwMode="auto">
              <a:xfrm>
                <a:off x="2049463" y="3662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49" name="椭圆 19"/>
              <p:cNvSpPr>
                <a:spLocks noChangeAspect="1" noChangeArrowheads="1"/>
              </p:cNvSpPr>
              <p:nvPr/>
            </p:nvSpPr>
            <p:spPr bwMode="auto">
              <a:xfrm>
                <a:off x="1836738" y="3771900"/>
                <a:ext cx="180975"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0" name="椭圆 20"/>
              <p:cNvSpPr>
                <a:spLocks noChangeAspect="1" noChangeArrowheads="1"/>
              </p:cNvSpPr>
              <p:nvPr/>
            </p:nvSpPr>
            <p:spPr bwMode="auto">
              <a:xfrm>
                <a:off x="1601788" y="380841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1" name="椭圆 21"/>
              <p:cNvSpPr>
                <a:spLocks noChangeAspect="1" noChangeArrowheads="1"/>
              </p:cNvSpPr>
              <p:nvPr/>
            </p:nvSpPr>
            <p:spPr bwMode="auto">
              <a:xfrm>
                <a:off x="1366838" y="3771900"/>
                <a:ext cx="179387" cy="179388"/>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2" name="椭圆 22"/>
              <p:cNvSpPr>
                <a:spLocks noChangeAspect="1" noChangeArrowheads="1"/>
              </p:cNvSpPr>
              <p:nvPr/>
            </p:nvSpPr>
            <p:spPr bwMode="auto">
              <a:xfrm>
                <a:off x="1154113" y="3662363"/>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3" name="椭圆 23"/>
              <p:cNvSpPr>
                <a:spLocks noChangeAspect="1" noChangeArrowheads="1"/>
              </p:cNvSpPr>
              <p:nvPr/>
            </p:nvSpPr>
            <p:spPr bwMode="auto">
              <a:xfrm>
                <a:off x="985838" y="3494088"/>
                <a:ext cx="179387"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4" name="椭圆 24"/>
              <p:cNvSpPr>
                <a:spLocks noChangeAspect="1" noChangeArrowheads="1"/>
              </p:cNvSpPr>
              <p:nvPr/>
            </p:nvSpPr>
            <p:spPr bwMode="auto">
              <a:xfrm>
                <a:off x="876300" y="3281363"/>
                <a:ext cx="180975" cy="180975"/>
              </a:xfrm>
              <a:prstGeom prst="ellipse">
                <a:avLst/>
              </a:prstGeom>
              <a:solidFill>
                <a:srgbClr val="92D050"/>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5" name="文本框 109"/>
              <p:cNvSpPr txBox="1">
                <a:spLocks noChangeArrowheads="1"/>
              </p:cNvSpPr>
              <p:nvPr/>
            </p:nvSpPr>
            <p:spPr bwMode="auto">
              <a:xfrm>
                <a:off x="1111248" y="2844800"/>
                <a:ext cx="1162055" cy="66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财务</a:t>
                </a:r>
                <a:endParaRPr lang="zh-CN" altLang="en-US" sz="2000" b="1" dirty="0">
                  <a:solidFill>
                    <a:schemeClr val="bg1"/>
                  </a:solidFill>
                  <a:latin typeface="Segoe UI Light" panose="020B0502040204020203" pitchFamily="34" charset="0"/>
                </a:endParaRPr>
              </a:p>
            </p:txBody>
          </p:sp>
        </p:grpSp>
        <p:grpSp>
          <p:nvGrpSpPr>
            <p:cNvPr id="156" name="组合 155"/>
            <p:cNvGrpSpPr/>
            <p:nvPr/>
          </p:nvGrpSpPr>
          <p:grpSpPr>
            <a:xfrm rot="0">
              <a:off x="6440" y="2609"/>
              <a:ext cx="1612" cy="1612"/>
              <a:chOff x="7445375" y="2284413"/>
              <a:chExt cx="1704975" cy="1704975"/>
            </a:xfrm>
            <a:solidFill>
              <a:srgbClr val="92D050"/>
            </a:solidFill>
          </p:grpSpPr>
          <p:grpSp>
            <p:nvGrpSpPr>
              <p:cNvPr id="157" name="组合 156"/>
              <p:cNvGrpSpPr/>
              <p:nvPr/>
            </p:nvGrpSpPr>
            <p:grpSpPr>
              <a:xfrm>
                <a:off x="7445375" y="2284413"/>
                <a:ext cx="1704975" cy="1704975"/>
                <a:chOff x="7445375" y="2284413"/>
                <a:chExt cx="1704975" cy="1704975"/>
              </a:xfrm>
              <a:grpFill/>
            </p:grpSpPr>
            <p:sp>
              <p:nvSpPr>
                <p:cNvPr id="158" name="椭圆 67"/>
                <p:cNvSpPr>
                  <a:spLocks noChangeAspect="1" noChangeArrowheads="1"/>
                </p:cNvSpPr>
                <p:nvPr/>
              </p:nvSpPr>
              <p:spPr bwMode="auto">
                <a:xfrm>
                  <a:off x="7758113" y="2597150"/>
                  <a:ext cx="1079500" cy="1079500"/>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59" name="椭圆 68"/>
                <p:cNvSpPr>
                  <a:spLocks noChangeAspect="1" noChangeArrowheads="1"/>
                </p:cNvSpPr>
                <p:nvPr/>
              </p:nvSpPr>
              <p:spPr bwMode="auto">
                <a:xfrm>
                  <a:off x="7445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0" name="椭圆 69"/>
                <p:cNvSpPr>
                  <a:spLocks noChangeAspect="1" noChangeArrowheads="1"/>
                </p:cNvSpPr>
                <p:nvPr/>
              </p:nvSpPr>
              <p:spPr bwMode="auto">
                <a:xfrm>
                  <a:off x="7483475" y="2811463"/>
                  <a:ext cx="179388"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1" name="椭圆 70"/>
                <p:cNvSpPr>
                  <a:spLocks noChangeAspect="1" noChangeArrowheads="1"/>
                </p:cNvSpPr>
                <p:nvPr/>
              </p:nvSpPr>
              <p:spPr bwMode="auto">
                <a:xfrm>
                  <a:off x="7591425" y="2598738"/>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2" name="椭圆 71"/>
                <p:cNvSpPr>
                  <a:spLocks noChangeAspect="1" noChangeArrowheads="1"/>
                </p:cNvSpPr>
                <p:nvPr/>
              </p:nvSpPr>
              <p:spPr bwMode="auto">
                <a:xfrm>
                  <a:off x="7759700" y="243046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3" name="椭圆 72"/>
                <p:cNvSpPr>
                  <a:spLocks noChangeAspect="1" noChangeArrowheads="1"/>
                </p:cNvSpPr>
                <p:nvPr/>
              </p:nvSpPr>
              <p:spPr bwMode="auto">
                <a:xfrm>
                  <a:off x="7972425" y="2322513"/>
                  <a:ext cx="180975"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4" name="椭圆 73"/>
                <p:cNvSpPr>
                  <a:spLocks noChangeAspect="1" noChangeArrowheads="1"/>
                </p:cNvSpPr>
                <p:nvPr/>
              </p:nvSpPr>
              <p:spPr bwMode="auto">
                <a:xfrm>
                  <a:off x="8207375" y="2284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5" name="椭圆 74"/>
                <p:cNvSpPr>
                  <a:spLocks noChangeAspect="1" noChangeArrowheads="1"/>
                </p:cNvSpPr>
                <p:nvPr/>
              </p:nvSpPr>
              <p:spPr bwMode="auto">
                <a:xfrm>
                  <a:off x="8443913" y="232251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6" name="椭圆 75"/>
                <p:cNvSpPr>
                  <a:spLocks noChangeAspect="1" noChangeArrowheads="1"/>
                </p:cNvSpPr>
                <p:nvPr/>
              </p:nvSpPr>
              <p:spPr bwMode="auto">
                <a:xfrm>
                  <a:off x="8656638" y="2430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7" name="椭圆 76"/>
                <p:cNvSpPr>
                  <a:spLocks noChangeAspect="1" noChangeArrowheads="1"/>
                </p:cNvSpPr>
                <p:nvPr/>
              </p:nvSpPr>
              <p:spPr bwMode="auto">
                <a:xfrm>
                  <a:off x="8824913" y="2598738"/>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168" name="椭圆 77"/>
                <p:cNvSpPr>
                  <a:spLocks noChangeAspect="1" noChangeArrowheads="1"/>
                </p:cNvSpPr>
                <p:nvPr/>
              </p:nvSpPr>
              <p:spPr bwMode="auto">
                <a:xfrm>
                  <a:off x="8932863" y="2811463"/>
                  <a:ext cx="179387" cy="179387"/>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0" name="椭圆 78"/>
                <p:cNvSpPr>
                  <a:spLocks noChangeAspect="1" noChangeArrowheads="1"/>
                </p:cNvSpPr>
                <p:nvPr/>
              </p:nvSpPr>
              <p:spPr bwMode="auto">
                <a:xfrm>
                  <a:off x="8969375" y="3046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1" name="椭圆 79"/>
                <p:cNvSpPr>
                  <a:spLocks noChangeAspect="1" noChangeArrowheads="1"/>
                </p:cNvSpPr>
                <p:nvPr/>
              </p:nvSpPr>
              <p:spPr bwMode="auto">
                <a:xfrm>
                  <a:off x="8932863" y="3281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2" name="椭圆 80"/>
                <p:cNvSpPr>
                  <a:spLocks noChangeAspect="1" noChangeArrowheads="1"/>
                </p:cNvSpPr>
                <p:nvPr/>
              </p:nvSpPr>
              <p:spPr bwMode="auto">
                <a:xfrm>
                  <a:off x="8824913" y="3494088"/>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3" name="椭圆 81"/>
                <p:cNvSpPr>
                  <a:spLocks noChangeAspect="1" noChangeArrowheads="1"/>
                </p:cNvSpPr>
                <p:nvPr/>
              </p:nvSpPr>
              <p:spPr bwMode="auto">
                <a:xfrm>
                  <a:off x="8656638" y="3662363"/>
                  <a:ext cx="179387"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4" name="椭圆 82"/>
                <p:cNvSpPr>
                  <a:spLocks noChangeAspect="1" noChangeArrowheads="1"/>
                </p:cNvSpPr>
                <p:nvPr/>
              </p:nvSpPr>
              <p:spPr bwMode="auto">
                <a:xfrm>
                  <a:off x="8443913" y="3771900"/>
                  <a:ext cx="179387"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5" name="椭圆 83"/>
                <p:cNvSpPr>
                  <a:spLocks noChangeAspect="1" noChangeArrowheads="1"/>
                </p:cNvSpPr>
                <p:nvPr/>
              </p:nvSpPr>
              <p:spPr bwMode="auto">
                <a:xfrm>
                  <a:off x="8207375" y="380841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6" name="椭圆 84"/>
                <p:cNvSpPr>
                  <a:spLocks noChangeAspect="1" noChangeArrowheads="1"/>
                </p:cNvSpPr>
                <p:nvPr/>
              </p:nvSpPr>
              <p:spPr bwMode="auto">
                <a:xfrm>
                  <a:off x="7972425" y="3771900"/>
                  <a:ext cx="180975" cy="179388"/>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7" name="椭圆 85"/>
                <p:cNvSpPr>
                  <a:spLocks noChangeAspect="1" noChangeArrowheads="1"/>
                </p:cNvSpPr>
                <p:nvPr/>
              </p:nvSpPr>
              <p:spPr bwMode="auto">
                <a:xfrm>
                  <a:off x="7759700" y="3662363"/>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8" name="椭圆 86"/>
                <p:cNvSpPr>
                  <a:spLocks noChangeAspect="1" noChangeArrowheads="1"/>
                </p:cNvSpPr>
                <p:nvPr/>
              </p:nvSpPr>
              <p:spPr bwMode="auto">
                <a:xfrm>
                  <a:off x="7591425" y="3494088"/>
                  <a:ext cx="180975"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49" name="椭圆 87"/>
                <p:cNvSpPr>
                  <a:spLocks noChangeAspect="1" noChangeArrowheads="1"/>
                </p:cNvSpPr>
                <p:nvPr/>
              </p:nvSpPr>
              <p:spPr bwMode="auto">
                <a:xfrm>
                  <a:off x="7483475" y="3281363"/>
                  <a:ext cx="179388" cy="180975"/>
                </a:xfrm>
                <a:prstGeom prst="ellipse">
                  <a:avLst/>
                </a:prstGeom>
                <a:grp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grpSp>
          <p:sp>
            <p:nvSpPr>
              <p:cNvPr id="250" name="文本框 112"/>
              <p:cNvSpPr txBox="1">
                <a:spLocks noChangeArrowheads="1"/>
              </p:cNvSpPr>
              <p:nvPr/>
            </p:nvSpPr>
            <p:spPr bwMode="auto">
              <a:xfrm>
                <a:off x="7699375" y="2863394"/>
                <a:ext cx="1231358" cy="6664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销售</a:t>
                </a:r>
                <a:endParaRPr lang="zh-CN" altLang="en-US" sz="2000" b="1" dirty="0">
                  <a:solidFill>
                    <a:schemeClr val="bg1"/>
                  </a:solidFill>
                  <a:latin typeface="Segoe UI Light" panose="020B0502040204020203" pitchFamily="34" charset="0"/>
                </a:endParaRPr>
              </a:p>
            </p:txBody>
          </p:sp>
        </p:grpSp>
        <p:grpSp>
          <p:nvGrpSpPr>
            <p:cNvPr id="251" name="组合 250"/>
            <p:cNvGrpSpPr/>
            <p:nvPr/>
          </p:nvGrpSpPr>
          <p:grpSpPr>
            <a:xfrm rot="0">
              <a:off x="9603" y="2644"/>
              <a:ext cx="1612" cy="1612"/>
              <a:chOff x="3041650" y="2284413"/>
              <a:chExt cx="1704975" cy="1704975"/>
            </a:xfrm>
          </p:grpSpPr>
          <p:sp>
            <p:nvSpPr>
              <p:cNvPr id="252" name="椭圆 25"/>
              <p:cNvSpPr>
                <a:spLocks noChangeAspect="1" noChangeArrowheads="1"/>
              </p:cNvSpPr>
              <p:nvPr/>
            </p:nvSpPr>
            <p:spPr bwMode="auto">
              <a:xfrm>
                <a:off x="3354388" y="2597150"/>
                <a:ext cx="1079500" cy="1079500"/>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3" name="椭圆 26"/>
              <p:cNvSpPr>
                <a:spLocks noChangeAspect="1" noChangeArrowheads="1"/>
              </p:cNvSpPr>
              <p:nvPr/>
            </p:nvSpPr>
            <p:spPr bwMode="auto">
              <a:xfrm>
                <a:off x="3041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4" name="椭圆 27"/>
              <p:cNvSpPr>
                <a:spLocks noChangeAspect="1" noChangeArrowheads="1"/>
              </p:cNvSpPr>
              <p:nvPr/>
            </p:nvSpPr>
            <p:spPr bwMode="auto">
              <a:xfrm>
                <a:off x="3079750" y="2811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5" name="椭圆 28"/>
              <p:cNvSpPr>
                <a:spLocks noChangeAspect="1" noChangeArrowheads="1"/>
              </p:cNvSpPr>
              <p:nvPr/>
            </p:nvSpPr>
            <p:spPr bwMode="auto">
              <a:xfrm>
                <a:off x="3187700" y="2598738"/>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6" name="椭圆 29"/>
              <p:cNvSpPr>
                <a:spLocks noChangeAspect="1" noChangeArrowheads="1"/>
              </p:cNvSpPr>
              <p:nvPr/>
            </p:nvSpPr>
            <p:spPr bwMode="auto">
              <a:xfrm>
                <a:off x="3355975" y="243046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7" name="椭圆 30"/>
              <p:cNvSpPr>
                <a:spLocks noChangeAspect="1" noChangeArrowheads="1"/>
              </p:cNvSpPr>
              <p:nvPr/>
            </p:nvSpPr>
            <p:spPr bwMode="auto">
              <a:xfrm>
                <a:off x="3568700" y="2322513"/>
                <a:ext cx="179388"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8" name="椭圆 31"/>
              <p:cNvSpPr>
                <a:spLocks noChangeAspect="1" noChangeArrowheads="1"/>
              </p:cNvSpPr>
              <p:nvPr/>
            </p:nvSpPr>
            <p:spPr bwMode="auto">
              <a:xfrm>
                <a:off x="3803650" y="2284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59" name="椭圆 32"/>
              <p:cNvSpPr>
                <a:spLocks noChangeAspect="1" noChangeArrowheads="1"/>
              </p:cNvSpPr>
              <p:nvPr/>
            </p:nvSpPr>
            <p:spPr bwMode="auto">
              <a:xfrm>
                <a:off x="4038600" y="232251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0" name="椭圆 33"/>
              <p:cNvSpPr>
                <a:spLocks noChangeAspect="1" noChangeArrowheads="1"/>
              </p:cNvSpPr>
              <p:nvPr/>
            </p:nvSpPr>
            <p:spPr bwMode="auto">
              <a:xfrm>
                <a:off x="4251325" y="2430463"/>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1" name="椭圆 34"/>
              <p:cNvSpPr>
                <a:spLocks noChangeAspect="1" noChangeArrowheads="1"/>
              </p:cNvSpPr>
              <p:nvPr/>
            </p:nvSpPr>
            <p:spPr bwMode="auto">
              <a:xfrm>
                <a:off x="4419600" y="2598738"/>
                <a:ext cx="180975"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2" name="椭圆 35"/>
              <p:cNvSpPr>
                <a:spLocks noChangeAspect="1" noChangeArrowheads="1"/>
              </p:cNvSpPr>
              <p:nvPr/>
            </p:nvSpPr>
            <p:spPr bwMode="auto">
              <a:xfrm>
                <a:off x="4529138" y="2811463"/>
                <a:ext cx="179387" cy="179387"/>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3" name="椭圆 36"/>
              <p:cNvSpPr>
                <a:spLocks noChangeAspect="1" noChangeArrowheads="1"/>
              </p:cNvSpPr>
              <p:nvPr/>
            </p:nvSpPr>
            <p:spPr bwMode="auto">
              <a:xfrm>
                <a:off x="4565650" y="3046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4" name="椭圆 37"/>
              <p:cNvSpPr>
                <a:spLocks noChangeAspect="1" noChangeArrowheads="1"/>
              </p:cNvSpPr>
              <p:nvPr/>
            </p:nvSpPr>
            <p:spPr bwMode="auto">
              <a:xfrm>
                <a:off x="4529138" y="3281363"/>
                <a:ext cx="179387"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5" name="椭圆 38"/>
              <p:cNvSpPr>
                <a:spLocks noChangeAspect="1" noChangeArrowheads="1"/>
              </p:cNvSpPr>
              <p:nvPr/>
            </p:nvSpPr>
            <p:spPr bwMode="auto">
              <a:xfrm>
                <a:off x="4419600" y="3494088"/>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 name="椭圆 39"/>
              <p:cNvSpPr>
                <a:spLocks noChangeAspect="1" noChangeArrowheads="1"/>
              </p:cNvSpPr>
              <p:nvPr/>
            </p:nvSpPr>
            <p:spPr bwMode="auto">
              <a:xfrm>
                <a:off x="4251325" y="366236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7" name="椭圆 40"/>
              <p:cNvSpPr>
                <a:spLocks noChangeAspect="1" noChangeArrowheads="1"/>
              </p:cNvSpPr>
              <p:nvPr/>
            </p:nvSpPr>
            <p:spPr bwMode="auto">
              <a:xfrm>
                <a:off x="4038600" y="3771900"/>
                <a:ext cx="180975"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8" name="椭圆 41"/>
              <p:cNvSpPr>
                <a:spLocks noChangeAspect="1" noChangeArrowheads="1"/>
              </p:cNvSpPr>
              <p:nvPr/>
            </p:nvSpPr>
            <p:spPr bwMode="auto">
              <a:xfrm>
                <a:off x="3803650" y="3808413"/>
                <a:ext cx="180975"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9" name="椭圆 42"/>
              <p:cNvSpPr>
                <a:spLocks noChangeAspect="1" noChangeArrowheads="1"/>
              </p:cNvSpPr>
              <p:nvPr/>
            </p:nvSpPr>
            <p:spPr bwMode="auto">
              <a:xfrm>
                <a:off x="3568700" y="3771900"/>
                <a:ext cx="179388" cy="179388"/>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0" name="椭圆 43"/>
              <p:cNvSpPr>
                <a:spLocks noChangeAspect="1" noChangeArrowheads="1"/>
              </p:cNvSpPr>
              <p:nvPr/>
            </p:nvSpPr>
            <p:spPr bwMode="auto">
              <a:xfrm>
                <a:off x="3355975" y="3662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1" name="椭圆 44"/>
              <p:cNvSpPr>
                <a:spLocks noChangeAspect="1" noChangeArrowheads="1"/>
              </p:cNvSpPr>
              <p:nvPr/>
            </p:nvSpPr>
            <p:spPr bwMode="auto">
              <a:xfrm>
                <a:off x="3187700" y="3494088"/>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2" name="椭圆 45"/>
              <p:cNvSpPr>
                <a:spLocks noChangeAspect="1" noChangeArrowheads="1"/>
              </p:cNvSpPr>
              <p:nvPr/>
            </p:nvSpPr>
            <p:spPr bwMode="auto">
              <a:xfrm>
                <a:off x="3079750" y="3281363"/>
                <a:ext cx="179388" cy="180975"/>
              </a:xfrm>
              <a:prstGeom prst="ellipse">
                <a:avLst/>
              </a:prstGeom>
              <a:solidFill>
                <a:srgbClr val="2E75B6"/>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73" name="文本框 110"/>
              <p:cNvSpPr txBox="1">
                <a:spLocks noChangeArrowheads="1"/>
              </p:cNvSpPr>
              <p:nvPr/>
            </p:nvSpPr>
            <p:spPr bwMode="auto">
              <a:xfrm>
                <a:off x="3318730" y="2844800"/>
                <a:ext cx="1150816" cy="66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zh-CN" altLang="en-US" sz="2000" b="1" dirty="0">
                    <a:solidFill>
                      <a:schemeClr val="bg1"/>
                    </a:solidFill>
                    <a:latin typeface="Segoe UI Light" panose="020B0502040204020203" pitchFamily="34" charset="0"/>
                  </a:rPr>
                  <a:t>研发</a:t>
                </a:r>
                <a:endParaRPr lang="zh-CN" altLang="en-US" sz="2000" b="1" dirty="0">
                  <a:solidFill>
                    <a:schemeClr val="bg1"/>
                  </a:solidFill>
                  <a:latin typeface="Segoe UI Light" panose="020B0502040204020203"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9"/>
                                        </p:tgtEl>
                                        <p:attrNameLst>
                                          <p:attrName>style.visibility</p:attrName>
                                        </p:attrNameLst>
                                      </p:cBhvr>
                                      <p:to>
                                        <p:strVal val="visible"/>
                                      </p:to>
                                    </p:set>
                                    <p:anim calcmode="lin" valueType="num">
                                      <p:cBhvr>
                                        <p:cTn id="7" dur="500" fill="hold"/>
                                        <p:tgtEl>
                                          <p:spTgt spid="16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9"/>
                                        </p:tgtEl>
                                        <p:attrNameLst>
                                          <p:attrName>ppt_y</p:attrName>
                                        </p:attrNameLst>
                                      </p:cBhvr>
                                      <p:tavLst>
                                        <p:tav tm="0">
                                          <p:val>
                                            <p:strVal val="#ppt_y"/>
                                          </p:val>
                                        </p:tav>
                                        <p:tav tm="100000">
                                          <p:val>
                                            <p:strVal val="#ppt_y"/>
                                          </p:val>
                                        </p:tav>
                                      </p:tavLst>
                                    </p:anim>
                                    <p:anim calcmode="lin" valueType="num">
                                      <p:cBhvr>
                                        <p:cTn id="9" dur="500" fill="hold"/>
                                        <p:tgtEl>
                                          <p:spTgt spid="16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4905" t="13827" r="24914" b="5111"/>
          <a:stretch>
            <a:fillRect/>
          </a:stretch>
        </p:blipFill>
        <p:spPr>
          <a:xfrm>
            <a:off x="0" y="0"/>
            <a:ext cx="3860800" cy="6858000"/>
          </a:xfrm>
          <a:prstGeom prst="rect">
            <a:avLst/>
          </a:prstGeom>
        </p:spPr>
      </p:pic>
      <p:sp>
        <p:nvSpPr>
          <p:cNvPr id="3" name="弦形 2"/>
          <p:cNvSpPr/>
          <p:nvPr/>
        </p:nvSpPr>
        <p:spPr>
          <a:xfrm rot="16200000">
            <a:off x="4952998" y="790221"/>
            <a:ext cx="925690" cy="925690"/>
          </a:xfrm>
          <a:prstGeom prst="chord">
            <a:avLst>
              <a:gd name="adj1" fmla="val 20355507"/>
              <a:gd name="adj2" fmla="val 16200000"/>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p:cNvSpPr/>
          <p:nvPr/>
        </p:nvSpPr>
        <p:spPr>
          <a:xfrm rot="16200000">
            <a:off x="4952998" y="2178754"/>
            <a:ext cx="925690" cy="925690"/>
          </a:xfrm>
          <a:prstGeom prst="chord">
            <a:avLst>
              <a:gd name="adj1" fmla="val 20355507"/>
              <a:gd name="adj2" fmla="val 16200000"/>
            </a:avLst>
          </a:prstGeom>
          <a:solidFill>
            <a:srgbClr val="638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弦形 4"/>
          <p:cNvSpPr/>
          <p:nvPr/>
        </p:nvSpPr>
        <p:spPr>
          <a:xfrm rot="16200000">
            <a:off x="5059447" y="4898825"/>
            <a:ext cx="925690" cy="925690"/>
          </a:xfrm>
          <a:prstGeom prst="chord">
            <a:avLst>
              <a:gd name="adj1" fmla="val 20355507"/>
              <a:gd name="adj2" fmla="val 16200000"/>
            </a:avLst>
          </a:prstGeom>
          <a:solidFill>
            <a:srgbClr val="225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弦形 5"/>
          <p:cNvSpPr/>
          <p:nvPr/>
        </p:nvSpPr>
        <p:spPr>
          <a:xfrm flipH="1">
            <a:off x="5059447" y="3538790"/>
            <a:ext cx="925690" cy="925690"/>
          </a:xfrm>
          <a:prstGeom prst="chord">
            <a:avLst>
              <a:gd name="adj1" fmla="val 20355507"/>
              <a:gd name="adj2" fmla="val 16200000"/>
            </a:avLst>
          </a:prstGeom>
          <a:solidFill>
            <a:srgbClr val="AB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178776" y="868344"/>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1</a:t>
            </a:r>
            <a:endParaRPr lang="zh-CN" altLang="en-US" sz="4400" b="1" dirty="0">
              <a:solidFill>
                <a:schemeClr val="bg1"/>
              </a:solidFill>
              <a:effectLst>
                <a:outerShdw blurRad="38100" dist="38100" dir="2700000" algn="tl">
                  <a:srgbClr val="000000">
                    <a:alpha val="43137"/>
                  </a:srgbClr>
                </a:outerShdw>
              </a:effectLst>
            </a:endParaRPr>
          </a:p>
        </p:txBody>
      </p:sp>
      <p:sp>
        <p:nvSpPr>
          <p:cNvPr id="8" name="文本框 7"/>
          <p:cNvSpPr txBox="1"/>
          <p:nvPr/>
        </p:nvSpPr>
        <p:spPr>
          <a:xfrm>
            <a:off x="5178776" y="2256876"/>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2</a:t>
            </a:r>
            <a:endParaRPr lang="zh-CN" altLang="en-US" sz="4400" b="1" dirty="0">
              <a:solidFill>
                <a:schemeClr val="bg1"/>
              </a:solidFill>
              <a:effectLst>
                <a:outerShdw blurRad="38100" dist="38100" dir="2700000" algn="tl">
                  <a:srgbClr val="000000">
                    <a:alpha val="43137"/>
                  </a:srgbClr>
                </a:outerShdw>
              </a:effectLst>
            </a:endParaRPr>
          </a:p>
        </p:txBody>
      </p:sp>
      <p:sp>
        <p:nvSpPr>
          <p:cNvPr id="9" name="文本框 8"/>
          <p:cNvSpPr txBox="1"/>
          <p:nvPr/>
        </p:nvSpPr>
        <p:spPr>
          <a:xfrm>
            <a:off x="5285225" y="3594335"/>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3</a:t>
            </a:r>
            <a:endParaRPr lang="zh-CN" altLang="en-US" sz="4400" b="1" dirty="0">
              <a:solidFill>
                <a:schemeClr val="bg1"/>
              </a:solidFill>
              <a:effectLst>
                <a:outerShdw blurRad="38100" dist="38100" dir="2700000" algn="tl">
                  <a:srgbClr val="000000">
                    <a:alpha val="43137"/>
                  </a:srgbClr>
                </a:outerShdw>
              </a:effectLst>
            </a:endParaRPr>
          </a:p>
        </p:txBody>
      </p:sp>
      <p:sp>
        <p:nvSpPr>
          <p:cNvPr id="10" name="文本框 9"/>
          <p:cNvSpPr txBox="1"/>
          <p:nvPr/>
        </p:nvSpPr>
        <p:spPr>
          <a:xfrm>
            <a:off x="5285225" y="4976949"/>
            <a:ext cx="474134" cy="769441"/>
          </a:xfrm>
          <a:prstGeom prst="rect">
            <a:avLst/>
          </a:prstGeom>
          <a:noFill/>
        </p:spPr>
        <p:txBody>
          <a:bodyPr wrap="square" rtlCol="0">
            <a:spAutoFit/>
          </a:bodyPr>
          <a:lstStyle/>
          <a:p>
            <a:r>
              <a:rPr lang="en-US" altLang="zh-CN" sz="4400" b="1" dirty="0">
                <a:solidFill>
                  <a:schemeClr val="bg1"/>
                </a:solidFill>
                <a:effectLst>
                  <a:outerShdw blurRad="38100" dist="38100" dir="2700000" algn="tl">
                    <a:srgbClr val="000000">
                      <a:alpha val="43137"/>
                    </a:srgbClr>
                  </a:outerShdw>
                </a:effectLst>
              </a:rPr>
              <a:t>4</a:t>
            </a:r>
            <a:endParaRPr lang="zh-CN" altLang="en-US" sz="4400" b="1" dirty="0">
              <a:solidFill>
                <a:schemeClr val="bg1"/>
              </a:solidFill>
              <a:effectLst>
                <a:outerShdw blurRad="38100" dist="38100" dir="2700000" algn="tl">
                  <a:srgbClr val="000000">
                    <a:alpha val="43137"/>
                  </a:srgbClr>
                </a:outerShdw>
              </a:effectLst>
            </a:endParaRPr>
          </a:p>
        </p:txBody>
      </p:sp>
      <p:sp>
        <p:nvSpPr>
          <p:cNvPr id="11" name="矩形 10"/>
          <p:cNvSpPr>
            <a:spLocks noChangeArrowheads="1"/>
          </p:cNvSpPr>
          <p:nvPr/>
        </p:nvSpPr>
        <p:spPr bwMode="auto">
          <a:xfrm>
            <a:off x="6745109" y="910015"/>
            <a:ext cx="344875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我 们 是 谁</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公司介绍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2" name="矩形 11"/>
          <p:cNvSpPr>
            <a:spLocks noChangeArrowheads="1"/>
          </p:cNvSpPr>
          <p:nvPr/>
        </p:nvSpPr>
        <p:spPr bwMode="auto">
          <a:xfrm>
            <a:off x="6648184" y="2314571"/>
            <a:ext cx="505839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发展平台及福利</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6648183" y="3719127"/>
            <a:ext cx="434719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岗 位 需 求</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我们需要的人才</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6648183" y="5034644"/>
            <a:ext cx="452781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2200" b="1" dirty="0">
                <a:solidFill>
                  <a:srgbClr val="0060A8"/>
                </a:solidFill>
                <a:latin typeface="微软雅黑" panose="020B0503020204020204" pitchFamily="34" charset="-122"/>
                <a:ea typeface="微软雅黑" panose="020B0503020204020204" pitchFamily="34" charset="-122"/>
              </a:rPr>
              <a:t> 如何加入我们</a:t>
            </a:r>
            <a:endParaRPr lang="en-US" altLang="zh-CN" sz="2200" b="1" dirty="0">
              <a:solidFill>
                <a:srgbClr val="0060A8"/>
              </a:solidFill>
              <a:latin typeface="微软雅黑" panose="020B0503020204020204" pitchFamily="34" charset="-122"/>
              <a:ea typeface="微软雅黑" panose="020B0503020204020204" pitchFamily="34" charset="-122"/>
            </a:endParaRPr>
          </a:p>
          <a:p>
            <a:r>
              <a:rPr lang="zh-CN" altLang="en-US" sz="1600" dirty="0">
                <a:solidFill>
                  <a:srgbClr val="6385A8"/>
                </a:solidFill>
                <a:latin typeface="微软雅黑" panose="020B0503020204020204" pitchFamily="34" charset="-122"/>
                <a:ea typeface="微软雅黑" panose="020B0503020204020204" pitchFamily="34" charset="-122"/>
              </a:rPr>
              <a:t>                                 </a:t>
            </a:r>
            <a:r>
              <a:rPr lang="zh-CN" altLang="en-US" sz="2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20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2"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par>
                          <p:cTn id="66" fill="hold">
                            <p:stCondLst>
                              <p:cond delay="7000"/>
                            </p:stCondLst>
                            <p:childTnLst>
                              <p:par>
                                <p:cTn id="67" presetID="42"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 name="矩形 1"/>
          <p:cNvSpPr>
            <a:spLocks noChangeArrowheads="1"/>
          </p:cNvSpPr>
          <p:nvPr/>
        </p:nvSpPr>
        <p:spPr bwMode="auto">
          <a:xfrm>
            <a:off x="871466" y="214500"/>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6EA92D"/>
                </a:solidFill>
                <a:latin typeface="微软雅黑" panose="020B0503020204020204" pitchFamily="34" charset="-122"/>
                <a:ea typeface="微软雅黑" panose="020B0503020204020204" pitchFamily="34" charset="-122"/>
              </a:rPr>
              <a:t>任职条件</a:t>
            </a:r>
            <a:endParaRPr lang="en-US" altLang="zh-CN" sz="2400" b="1" dirty="0">
              <a:solidFill>
                <a:srgbClr val="6EA92D"/>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5565984" y="3381548"/>
            <a:ext cx="603451" cy="603451"/>
            <a:chOff x="1232142" y="1665813"/>
            <a:chExt cx="603451" cy="603451"/>
          </a:xfrm>
        </p:grpSpPr>
        <p:sp>
          <p:nvSpPr>
            <p:cNvPr id="7" name="椭圆 6"/>
            <p:cNvSpPr/>
            <p:nvPr/>
          </p:nvSpPr>
          <p:spPr>
            <a:xfrm>
              <a:off x="1232142" y="1665813"/>
              <a:ext cx="603451" cy="603451"/>
            </a:xfrm>
            <a:prstGeom prst="ellipse">
              <a:avLst/>
            </a:prstGeom>
            <a:solidFill>
              <a:srgbClr val="6EA92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latin typeface="Arial" panose="020B0604020202020204"/>
                <a:ea typeface="微软雅黑" panose="020B0503020204020204" pitchFamily="34" charset="-122"/>
              </a:endParaRPr>
            </a:p>
          </p:txBody>
        </p:sp>
        <p:grpSp>
          <p:nvGrpSpPr>
            <p:cNvPr id="8" name="组 76"/>
            <p:cNvGrpSpPr/>
            <p:nvPr/>
          </p:nvGrpSpPr>
          <p:grpSpPr>
            <a:xfrm>
              <a:off x="1379697" y="1832376"/>
              <a:ext cx="327347" cy="346355"/>
              <a:chOff x="774426" y="2926178"/>
              <a:chExt cx="245510" cy="259766"/>
            </a:xfrm>
            <a:solidFill>
              <a:schemeClr val="bg1"/>
            </a:solidFill>
            <a:effectLst>
              <a:outerShdw blurRad="50800" dist="38100" dir="16200000" rotWithShape="0">
                <a:prstClr val="black">
                  <a:alpha val="40000"/>
                </a:prstClr>
              </a:outerShdw>
            </a:effectLst>
          </p:grpSpPr>
          <p:sp>
            <p:nvSpPr>
              <p:cNvPr id="9" name="Rectangle 5"/>
              <p:cNvSpPr>
                <a:spLocks noChangeArrowheads="1"/>
              </p:cNvSpPr>
              <p:nvPr/>
            </p:nvSpPr>
            <p:spPr bwMode="auto">
              <a:xfrm>
                <a:off x="890054" y="2965776"/>
                <a:ext cx="15839" cy="163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0" name="Freeform 6"/>
              <p:cNvSpPr/>
              <p:nvPr/>
            </p:nvSpPr>
            <p:spPr bwMode="auto">
              <a:xfrm>
                <a:off x="774426" y="3146345"/>
                <a:ext cx="131466" cy="39599"/>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1" name="Freeform 7"/>
              <p:cNvSpPr/>
              <p:nvPr/>
            </p:nvSpPr>
            <p:spPr bwMode="auto">
              <a:xfrm>
                <a:off x="890054" y="3146345"/>
                <a:ext cx="129882" cy="39599"/>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2" name="Freeform 8"/>
              <p:cNvSpPr/>
              <p:nvPr/>
            </p:nvSpPr>
            <p:spPr bwMode="auto">
              <a:xfrm>
                <a:off x="774426" y="2926178"/>
                <a:ext cx="131466" cy="202744"/>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13" name="Freeform 9"/>
              <p:cNvSpPr/>
              <p:nvPr/>
            </p:nvSpPr>
            <p:spPr bwMode="auto">
              <a:xfrm>
                <a:off x="890054" y="2926178"/>
                <a:ext cx="129882" cy="202744"/>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grpSp>
      <p:cxnSp>
        <p:nvCxnSpPr>
          <p:cNvPr id="33" name="连接符: 肘形 32"/>
          <p:cNvCxnSpPr/>
          <p:nvPr/>
        </p:nvCxnSpPr>
        <p:spPr>
          <a:xfrm rot="5400000">
            <a:off x="3032894" y="2216754"/>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cxnSp>
        <p:nvCxnSpPr>
          <p:cNvPr id="36" name="连接符: 肘形 35"/>
          <p:cNvCxnSpPr/>
          <p:nvPr/>
        </p:nvCxnSpPr>
        <p:spPr>
          <a:xfrm rot="16200000" flipV="1">
            <a:off x="3035918" y="3242669"/>
            <a:ext cx="2860800" cy="1723486"/>
          </a:xfrm>
          <a:prstGeom prst="bentConnector3">
            <a:avLst>
              <a:gd name="adj1" fmla="val 67862"/>
            </a:avLst>
          </a:prstGeom>
          <a:ln>
            <a:solidFill>
              <a:srgbClr val="255F9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062319" y="1949824"/>
            <a:ext cx="3307976" cy="30390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1462139" y="2242642"/>
            <a:ext cx="3127095" cy="2880687"/>
          </a:xfrm>
          <a:prstGeom prst="rect">
            <a:avLst/>
          </a:prstGeom>
        </p:spPr>
      </p:pic>
      <p:sp>
        <p:nvSpPr>
          <p:cNvPr id="37" name="矩形 36"/>
          <p:cNvSpPr>
            <a:spLocks noChangeArrowheads="1"/>
          </p:cNvSpPr>
          <p:nvPr/>
        </p:nvSpPr>
        <p:spPr bwMode="auto">
          <a:xfrm>
            <a:off x="6442075" y="1692275"/>
            <a:ext cx="555498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a:t>
            </a:r>
            <a:r>
              <a:rPr 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电子、机电一体化、计算机、工业工程类专业优先；</a:t>
            </a:r>
            <a:endParaRPr 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cstate="print"/>
          <a:stretch>
            <a:fillRect/>
          </a:stretch>
        </p:blipFill>
        <p:spPr>
          <a:xfrm>
            <a:off x="10535285" y="45085"/>
            <a:ext cx="1623695" cy="885190"/>
          </a:xfrm>
          <a:prstGeom prst="rect">
            <a:avLst/>
          </a:prstGeom>
        </p:spPr>
      </p:pic>
      <p:sp>
        <p:nvSpPr>
          <p:cNvPr id="34" name="矩形 33"/>
          <p:cNvSpPr>
            <a:spLocks noChangeArrowheads="1"/>
          </p:cNvSpPr>
          <p:nvPr/>
        </p:nvSpPr>
        <p:spPr bwMode="auto">
          <a:xfrm>
            <a:off x="6442075" y="2348230"/>
            <a:ext cx="5554980" cy="78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英语六级或以上，</a:t>
            </a:r>
            <a:r>
              <a:rPr lang="zh-CN"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专业成绩优秀，校领导推荐者优先；</a:t>
            </a:r>
            <a:endParaRPr lang="zh-CN"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a:spLocks noChangeArrowheads="1"/>
          </p:cNvSpPr>
          <p:nvPr/>
        </p:nvSpPr>
        <p:spPr bwMode="auto">
          <a:xfrm>
            <a:off x="6442075" y="3203575"/>
            <a:ext cx="5554980" cy="78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团队合作意识强、有良好的学习态度及积极的工作意识，从事过学生干部者优先；</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p:cNvSpPr>
            <a:spLocks noChangeArrowheads="1"/>
          </p:cNvSpPr>
          <p:nvPr/>
        </p:nvSpPr>
        <p:spPr bwMode="auto">
          <a:xfrm>
            <a:off x="6442075" y="4075430"/>
            <a:ext cx="555498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能迎难而上，高效解决问题，具有开拓思维者优先</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49"/>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649"/>
                            </p:stCondLst>
                            <p:childTnLst>
                              <p:par>
                                <p:cTn id="24" presetID="16" presetClass="entr" presetSubtype="21"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par>
                          <p:cTn id="30" fill="hold">
                            <p:stCondLst>
                              <p:cond delay="2149"/>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1000"/>
                                        <p:tgtEl>
                                          <p:spTgt spid="41"/>
                                        </p:tgtEl>
                                      </p:cBhvr>
                                    </p:animEffect>
                                    <p:anim calcmode="lin" valueType="num">
                                      <p:cBhvr>
                                        <p:cTn id="54" dur="1000" fill="hold"/>
                                        <p:tgtEl>
                                          <p:spTgt spid="41"/>
                                        </p:tgtEl>
                                        <p:attrNameLst>
                                          <p:attrName>ppt_x</p:attrName>
                                        </p:attrNameLst>
                                      </p:cBhvr>
                                      <p:tavLst>
                                        <p:tav tm="0">
                                          <p:val>
                                            <p:strVal val="#ppt_x"/>
                                          </p:val>
                                        </p:tav>
                                        <p:tav tm="100000">
                                          <p:val>
                                            <p:strVal val="#ppt_x"/>
                                          </p:val>
                                        </p:tav>
                                      </p:tavLst>
                                    </p:anim>
                                    <p:anim calcmode="lin" valueType="num">
                                      <p:cBhvr>
                                        <p:cTn id="5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7" grpId="0"/>
      <p:bldP spid="34" grpId="0"/>
      <p:bldP spid="35"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225877"/>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04088"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4</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3882113" y="5190401"/>
            <a:ext cx="4755148"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如何加入我们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4000" dirty="0">
                <a:solidFill>
                  <a:srgbClr val="6385A8"/>
                </a:solidFill>
                <a:latin typeface="微软雅黑" panose="020B0503020204020204" pitchFamily="34" charset="-122"/>
                <a:ea typeface="微软雅黑" panose="020B0503020204020204" pitchFamily="34" charset="-122"/>
              </a:rPr>
              <a:t>应聘方式与就业指导</a:t>
            </a:r>
            <a:endParaRPr lang="en-US" altLang="zh-CN" sz="40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7" name="矩形 26"/>
          <p:cNvSpPr>
            <a:spLocks noChangeArrowheads="1"/>
          </p:cNvSpPr>
          <p:nvPr/>
        </p:nvSpPr>
        <p:spPr bwMode="auto">
          <a:xfrm>
            <a:off x="1025525" y="241394"/>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应聘流程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45288" y="1315401"/>
            <a:ext cx="11136630" cy="4490327"/>
            <a:chOff x="728778" y="1329371"/>
            <a:chExt cx="11136630" cy="4490327"/>
          </a:xfrm>
        </p:grpSpPr>
        <p:cxnSp>
          <p:nvCxnSpPr>
            <p:cNvPr id="40" name="直接箭头连接符 15"/>
            <p:cNvCxnSpPr>
              <a:cxnSpLocks noChangeShapeType="1"/>
            </p:cNvCxnSpPr>
            <p:nvPr/>
          </p:nvCxnSpPr>
          <p:spPr bwMode="auto">
            <a:xfrm flipV="1">
              <a:off x="8316352" y="3491456"/>
              <a:ext cx="17653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2" name="直接箭头连接符 14"/>
            <p:cNvCxnSpPr>
              <a:cxnSpLocks noChangeShapeType="1"/>
              <a:stCxn id="26628" idx="5"/>
              <a:endCxn id="26629" idx="1"/>
            </p:cNvCxnSpPr>
            <p:nvPr/>
          </p:nvCxnSpPr>
          <p:spPr bwMode="auto">
            <a:xfrm>
              <a:off x="1646145" y="3358310"/>
              <a:ext cx="1468438"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3" name="直接箭头连接符 15"/>
            <p:cNvCxnSpPr>
              <a:cxnSpLocks noChangeShapeType="1"/>
              <a:stCxn id="26629" idx="7"/>
              <a:endCxn id="26630" idx="3"/>
            </p:cNvCxnSpPr>
            <p:nvPr/>
          </p:nvCxnSpPr>
          <p:spPr bwMode="auto">
            <a:xfrm flipV="1">
              <a:off x="3760695" y="3358310"/>
              <a:ext cx="17653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cxnSp>
          <p:nvCxnSpPr>
            <p:cNvPr id="26634" name="直接箭头连接符 16"/>
            <p:cNvCxnSpPr>
              <a:cxnSpLocks noChangeShapeType="1"/>
              <a:stCxn id="26630" idx="5"/>
              <a:endCxn id="26631" idx="1"/>
            </p:cNvCxnSpPr>
            <p:nvPr/>
          </p:nvCxnSpPr>
          <p:spPr bwMode="auto">
            <a:xfrm>
              <a:off x="6173695" y="3358310"/>
              <a:ext cx="1828800" cy="1165225"/>
            </a:xfrm>
            <a:prstGeom prst="straightConnector1">
              <a:avLst/>
            </a:prstGeom>
            <a:noFill/>
            <a:ln w="19050">
              <a:solidFill>
                <a:srgbClr val="000000"/>
              </a:solidFill>
              <a:prstDash val="sysDot"/>
              <a:round/>
              <a:tailEnd type="triangle" w="med" len="med"/>
            </a:ln>
            <a:extLst>
              <a:ext uri="{909E8E84-426E-40DD-AFC4-6F175D3DCCD1}">
                <a14:hiddenFill xmlns:a14="http://schemas.microsoft.com/office/drawing/2010/main">
                  <a:noFill/>
                </a14:hiddenFill>
              </a:ext>
            </a:extLst>
          </p:spPr>
        </p:cxnSp>
        <p:sp>
          <p:nvSpPr>
            <p:cNvPr id="2" name="文本框 1"/>
            <p:cNvSpPr txBox="1"/>
            <p:nvPr/>
          </p:nvSpPr>
          <p:spPr>
            <a:xfrm>
              <a:off x="1052420"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投递简历</a:t>
              </a:r>
              <a:endParaRPr lang="zh-CN" altLang="en-US" sz="2000" b="1"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4215374" y="4773587"/>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笔试</a:t>
              </a:r>
              <a:endParaRPr lang="zh-CN" altLang="en-US" sz="2000" b="1"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5597078"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面试</a:t>
              </a:r>
              <a:endParaRPr lang="zh-CN" altLang="en-US" sz="2000" b="1"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9235608" y="4780578"/>
              <a:ext cx="17026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录取通知书</a:t>
              </a:r>
              <a:endParaRPr lang="zh-CN" altLang="en-US" sz="2000" b="1"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9882662" y="1329371"/>
              <a:ext cx="133508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正式员工</a:t>
              </a:r>
              <a:endParaRPr lang="zh-CN" altLang="en-US" sz="2000" b="1" dirty="0">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728778" y="1729421"/>
              <a:ext cx="3246755"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校招现场招聘</a:t>
              </a:r>
              <a:endPar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2.</a:t>
              </a:r>
              <a:r>
                <a:rPr lang="zh-CN" altLang="en-US"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招聘邮箱</a:t>
              </a:r>
              <a:r>
                <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:renxl@hodgen-china.com</a:t>
              </a:r>
              <a:endParaRPr lang="en-US" altLang="zh-CN" sz="1400"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2" name="矩形 41"/>
            <p:cNvSpPr>
              <a:spLocks noChangeArrowheads="1"/>
            </p:cNvSpPr>
            <p:nvPr/>
          </p:nvSpPr>
          <p:spPr bwMode="auto">
            <a:xfrm>
              <a:off x="3992836" y="5193588"/>
              <a:ext cx="2161015"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部分技术岗位需要通过笔试考核后方能进行面试</a:t>
              </a:r>
              <a:endPar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42"/>
            <p:cNvSpPr>
              <a:spLocks noChangeArrowheads="1"/>
            </p:cNvSpPr>
            <p:nvPr/>
          </p:nvSpPr>
          <p:spPr bwMode="auto">
            <a:xfrm>
              <a:off x="9235238" y="1729421"/>
              <a:ext cx="263017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新员工报到后成为公司正式员工</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p:cNvSpPr>
              <a:spLocks noChangeArrowheads="1"/>
            </p:cNvSpPr>
            <p:nvPr/>
          </p:nvSpPr>
          <p:spPr bwMode="auto">
            <a:xfrm>
              <a:off x="5285538" y="1769426"/>
              <a:ext cx="2570480" cy="62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l">
                <a:lnSpc>
                  <a:spcPct val="130000"/>
                </a:lnSpc>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由HR进行初试评定，初试评定合格后进行复试及终审</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44"/>
            <p:cNvSpPr>
              <a:spLocks noChangeArrowheads="1"/>
            </p:cNvSpPr>
            <p:nvPr/>
          </p:nvSpPr>
          <p:spPr bwMode="auto">
            <a:xfrm>
              <a:off x="8905038" y="5211761"/>
              <a:ext cx="271780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面试合格的员工</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HR</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将发放</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offer</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865095" y="2577260"/>
              <a:ext cx="914400" cy="963612"/>
              <a:chOff x="865095" y="2577260"/>
              <a:chExt cx="914400" cy="963612"/>
            </a:xfrm>
          </p:grpSpPr>
          <p:sp>
            <p:nvSpPr>
              <p:cNvPr id="26628" name="椭圆 10"/>
              <p:cNvSpPr>
                <a:spLocks noChangeArrowheads="1"/>
              </p:cNvSpPr>
              <p:nvPr/>
            </p:nvSpPr>
            <p:spPr bwMode="auto">
              <a:xfrm>
                <a:off x="86509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5" name="椭圆 17"/>
              <p:cNvSpPr>
                <a:spLocks noChangeAspect="1" noChangeArrowheads="1"/>
              </p:cNvSpPr>
              <p:nvPr/>
            </p:nvSpPr>
            <p:spPr bwMode="auto">
              <a:xfrm>
                <a:off x="1473108" y="3234485"/>
                <a:ext cx="306387" cy="306387"/>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1</a:t>
                </a:r>
                <a:endParaRPr lang="zh-CN" altLang="en-US" sz="1600">
                  <a:solidFill>
                    <a:srgbClr val="FFFFFF"/>
                  </a:solidFill>
                </a:endParaRPr>
              </a:p>
            </p:txBody>
          </p:sp>
          <p:grpSp>
            <p:nvGrpSpPr>
              <p:cNvPr id="3" name="组合 2"/>
              <p:cNvGrpSpPr/>
              <p:nvPr/>
            </p:nvGrpSpPr>
            <p:grpSpPr>
              <a:xfrm>
                <a:off x="1123393" y="2752678"/>
                <a:ext cx="531812" cy="534988"/>
                <a:chOff x="1066662" y="2779418"/>
                <a:chExt cx="531812" cy="534988"/>
              </a:xfrm>
            </p:grpSpPr>
            <p:sp>
              <p:nvSpPr>
                <p:cNvPr id="46" name="Freeform 50"/>
                <p:cNvSpPr/>
                <p:nvPr/>
              </p:nvSpPr>
              <p:spPr bwMode="auto">
                <a:xfrm>
                  <a:off x="1328599" y="2976268"/>
                  <a:ext cx="269875" cy="231775"/>
                </a:xfrm>
                <a:custGeom>
                  <a:avLst/>
                  <a:gdLst>
                    <a:gd name="T0" fmla="*/ 92 w 92"/>
                    <a:gd name="T1" fmla="*/ 63 h 79"/>
                    <a:gd name="T2" fmla="*/ 26 w 92"/>
                    <a:gd name="T3" fmla="*/ 9 h 79"/>
                    <a:gd name="T4" fmla="*/ 1 w 92"/>
                    <a:gd name="T5" fmla="*/ 2 h 79"/>
                    <a:gd name="T6" fmla="*/ 12 w 92"/>
                    <a:gd name="T7" fmla="*/ 25 h 79"/>
                    <a:gd name="T8" fmla="*/ 79 w 92"/>
                    <a:gd name="T9" fmla="*/ 79 h 79"/>
                    <a:gd name="T10" fmla="*/ 85 w 92"/>
                    <a:gd name="T11" fmla="*/ 71 h 79"/>
                    <a:gd name="T12" fmla="*/ 85 w 92"/>
                    <a:gd name="T13" fmla="*/ 71 h 79"/>
                    <a:gd name="T14" fmla="*/ 92 w 92"/>
                    <a:gd name="T15" fmla="*/ 63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92" y="63"/>
                      </a:moveTo>
                      <a:cubicBezTo>
                        <a:pt x="26" y="9"/>
                        <a:pt x="26" y="9"/>
                        <a:pt x="26" y="9"/>
                      </a:cubicBezTo>
                      <a:cubicBezTo>
                        <a:pt x="26" y="9"/>
                        <a:pt x="5" y="0"/>
                        <a:pt x="1" y="2"/>
                      </a:cubicBezTo>
                      <a:cubicBezTo>
                        <a:pt x="0" y="4"/>
                        <a:pt x="12" y="25"/>
                        <a:pt x="12" y="25"/>
                      </a:cubicBezTo>
                      <a:cubicBezTo>
                        <a:pt x="79" y="79"/>
                        <a:pt x="79" y="79"/>
                        <a:pt x="79" y="79"/>
                      </a:cubicBezTo>
                      <a:cubicBezTo>
                        <a:pt x="85" y="71"/>
                        <a:pt x="85" y="71"/>
                        <a:pt x="85" y="71"/>
                      </a:cubicBezTo>
                      <a:cubicBezTo>
                        <a:pt x="85" y="71"/>
                        <a:pt x="85" y="71"/>
                        <a:pt x="85" y="71"/>
                      </a:cubicBezTo>
                      <a:lnTo>
                        <a:pt x="92" y="6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52"/>
                <p:cNvSpPr>
                  <a:spLocks noEditPoints="1"/>
                </p:cNvSpPr>
                <p:nvPr/>
              </p:nvSpPr>
              <p:spPr bwMode="auto">
                <a:xfrm>
                  <a:off x="1066662" y="2779418"/>
                  <a:ext cx="449263" cy="534988"/>
                </a:xfrm>
                <a:custGeom>
                  <a:avLst/>
                  <a:gdLst>
                    <a:gd name="T0" fmla="*/ 93 w 153"/>
                    <a:gd name="T1" fmla="*/ 116 h 182"/>
                    <a:gd name="T2" fmla="*/ 153 w 153"/>
                    <a:gd name="T3" fmla="*/ 150 h 182"/>
                    <a:gd name="T4" fmla="*/ 153 w 153"/>
                    <a:gd name="T5" fmla="*/ 138 h 182"/>
                    <a:gd name="T6" fmla="*/ 99 w 153"/>
                    <a:gd name="T7" fmla="*/ 94 h 182"/>
                    <a:gd name="T8" fmla="*/ 99 w 153"/>
                    <a:gd name="T9" fmla="*/ 94 h 182"/>
                    <a:gd name="T10" fmla="*/ 87 w 153"/>
                    <a:gd name="T11" fmla="*/ 68 h 182"/>
                    <a:gd name="T12" fmla="*/ 87 w 153"/>
                    <a:gd name="T13" fmla="*/ 67 h 182"/>
                    <a:gd name="T14" fmla="*/ 89 w 153"/>
                    <a:gd name="T15" fmla="*/ 66 h 182"/>
                    <a:gd name="T16" fmla="*/ 91 w 153"/>
                    <a:gd name="T17" fmla="*/ 66 h 182"/>
                    <a:gd name="T18" fmla="*/ 116 w 153"/>
                    <a:gd name="T19" fmla="*/ 74 h 182"/>
                    <a:gd name="T20" fmla="*/ 116 w 153"/>
                    <a:gd name="T21" fmla="*/ 74 h 182"/>
                    <a:gd name="T22" fmla="*/ 153 w 153"/>
                    <a:gd name="T23" fmla="*/ 104 h 182"/>
                    <a:gd name="T24" fmla="*/ 153 w 153"/>
                    <a:gd name="T25" fmla="*/ 4 h 182"/>
                    <a:gd name="T26" fmla="*/ 149 w 153"/>
                    <a:gd name="T27" fmla="*/ 0 h 182"/>
                    <a:gd name="T28" fmla="*/ 4 w 153"/>
                    <a:gd name="T29" fmla="*/ 0 h 182"/>
                    <a:gd name="T30" fmla="*/ 0 w 153"/>
                    <a:gd name="T31" fmla="*/ 4 h 182"/>
                    <a:gd name="T32" fmla="*/ 0 w 153"/>
                    <a:gd name="T33" fmla="*/ 182 h 182"/>
                    <a:gd name="T34" fmla="*/ 88 w 153"/>
                    <a:gd name="T35" fmla="*/ 117 h 182"/>
                    <a:gd name="T36" fmla="*/ 93 w 153"/>
                    <a:gd name="T37" fmla="*/ 116 h 182"/>
                    <a:gd name="T38" fmla="*/ 31 w 153"/>
                    <a:gd name="T39" fmla="*/ 21 h 182"/>
                    <a:gd name="T40" fmla="*/ 116 w 153"/>
                    <a:gd name="T41" fmla="*/ 21 h 182"/>
                    <a:gd name="T42" fmla="*/ 120 w 153"/>
                    <a:gd name="T43" fmla="*/ 25 h 182"/>
                    <a:gd name="T44" fmla="*/ 116 w 153"/>
                    <a:gd name="T45" fmla="*/ 29 h 182"/>
                    <a:gd name="T46" fmla="*/ 31 w 153"/>
                    <a:gd name="T47" fmla="*/ 29 h 182"/>
                    <a:gd name="T48" fmla="*/ 27 w 153"/>
                    <a:gd name="T49" fmla="*/ 25 h 182"/>
                    <a:gd name="T50" fmla="*/ 31 w 153"/>
                    <a:gd name="T51" fmla="*/ 21 h 182"/>
                    <a:gd name="T52" fmla="*/ 31 w 153"/>
                    <a:gd name="T53" fmla="*/ 48 h 182"/>
                    <a:gd name="T54" fmla="*/ 116 w 153"/>
                    <a:gd name="T55" fmla="*/ 48 h 182"/>
                    <a:gd name="T56" fmla="*/ 120 w 153"/>
                    <a:gd name="T57" fmla="*/ 52 h 182"/>
                    <a:gd name="T58" fmla="*/ 116 w 153"/>
                    <a:gd name="T59" fmla="*/ 56 h 182"/>
                    <a:gd name="T60" fmla="*/ 31 w 153"/>
                    <a:gd name="T61" fmla="*/ 56 h 182"/>
                    <a:gd name="T62" fmla="*/ 27 w 153"/>
                    <a:gd name="T63" fmla="*/ 52 h 182"/>
                    <a:gd name="T64" fmla="*/ 31 w 153"/>
                    <a:gd name="T65" fmla="*/ 48 h 182"/>
                    <a:gd name="T66" fmla="*/ 31 w 153"/>
                    <a:gd name="T67" fmla="*/ 76 h 182"/>
                    <a:gd name="T68" fmla="*/ 86 w 153"/>
                    <a:gd name="T69" fmla="*/ 76 h 182"/>
                    <a:gd name="T70" fmla="*/ 90 w 153"/>
                    <a:gd name="T71" fmla="*/ 80 h 182"/>
                    <a:gd name="T72" fmla="*/ 86 w 153"/>
                    <a:gd name="T73" fmla="*/ 84 h 182"/>
                    <a:gd name="T74" fmla="*/ 31 w 153"/>
                    <a:gd name="T75" fmla="*/ 84 h 182"/>
                    <a:gd name="T76" fmla="*/ 27 w 153"/>
                    <a:gd name="T77" fmla="*/ 80 h 182"/>
                    <a:gd name="T78" fmla="*/ 31 w 153"/>
                    <a:gd name="T79" fmla="*/ 76 h 182"/>
                    <a:gd name="T80" fmla="*/ 27 w 153"/>
                    <a:gd name="T81" fmla="*/ 107 h 182"/>
                    <a:gd name="T82" fmla="*/ 31 w 153"/>
                    <a:gd name="T83" fmla="*/ 103 h 182"/>
                    <a:gd name="T84" fmla="*/ 103 w 153"/>
                    <a:gd name="T85" fmla="*/ 103 h 182"/>
                    <a:gd name="T86" fmla="*/ 107 w 153"/>
                    <a:gd name="T87" fmla="*/ 107 h 182"/>
                    <a:gd name="T88" fmla="*/ 103 w 153"/>
                    <a:gd name="T89" fmla="*/ 111 h 182"/>
                    <a:gd name="T90" fmla="*/ 31 w 153"/>
                    <a:gd name="T91" fmla="*/ 111 h 182"/>
                    <a:gd name="T92" fmla="*/ 27 w 153"/>
                    <a:gd name="T93" fmla="*/ 10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82">
                      <a:moveTo>
                        <a:pt x="93" y="116"/>
                      </a:moveTo>
                      <a:cubicBezTo>
                        <a:pt x="153" y="150"/>
                        <a:pt x="153" y="150"/>
                        <a:pt x="153" y="150"/>
                      </a:cubicBezTo>
                      <a:cubicBezTo>
                        <a:pt x="153" y="138"/>
                        <a:pt x="153" y="138"/>
                        <a:pt x="153" y="138"/>
                      </a:cubicBezTo>
                      <a:cubicBezTo>
                        <a:pt x="99" y="94"/>
                        <a:pt x="99" y="94"/>
                        <a:pt x="99" y="94"/>
                      </a:cubicBezTo>
                      <a:cubicBezTo>
                        <a:pt x="99" y="94"/>
                        <a:pt x="99" y="94"/>
                        <a:pt x="99" y="94"/>
                      </a:cubicBezTo>
                      <a:cubicBezTo>
                        <a:pt x="86" y="72"/>
                        <a:pt x="87" y="69"/>
                        <a:pt x="87" y="68"/>
                      </a:cubicBezTo>
                      <a:cubicBezTo>
                        <a:pt x="87" y="67"/>
                        <a:pt x="87" y="67"/>
                        <a:pt x="87" y="67"/>
                      </a:cubicBezTo>
                      <a:cubicBezTo>
                        <a:pt x="89" y="66"/>
                        <a:pt x="89" y="66"/>
                        <a:pt x="89" y="66"/>
                      </a:cubicBezTo>
                      <a:cubicBezTo>
                        <a:pt x="89" y="66"/>
                        <a:pt x="90" y="66"/>
                        <a:pt x="91" y="66"/>
                      </a:cubicBezTo>
                      <a:cubicBezTo>
                        <a:pt x="98" y="66"/>
                        <a:pt x="114" y="73"/>
                        <a:pt x="116" y="74"/>
                      </a:cubicBezTo>
                      <a:cubicBezTo>
                        <a:pt x="116" y="74"/>
                        <a:pt x="116" y="74"/>
                        <a:pt x="116" y="74"/>
                      </a:cubicBezTo>
                      <a:cubicBezTo>
                        <a:pt x="153" y="104"/>
                        <a:pt x="153" y="104"/>
                        <a:pt x="153" y="104"/>
                      </a:cubicBezTo>
                      <a:cubicBezTo>
                        <a:pt x="153" y="4"/>
                        <a:pt x="153" y="4"/>
                        <a:pt x="153" y="4"/>
                      </a:cubicBezTo>
                      <a:cubicBezTo>
                        <a:pt x="153" y="2"/>
                        <a:pt x="152" y="0"/>
                        <a:pt x="149" y="0"/>
                      </a:cubicBezTo>
                      <a:cubicBezTo>
                        <a:pt x="4" y="0"/>
                        <a:pt x="4" y="0"/>
                        <a:pt x="4" y="0"/>
                      </a:cubicBezTo>
                      <a:cubicBezTo>
                        <a:pt x="2" y="0"/>
                        <a:pt x="0" y="2"/>
                        <a:pt x="0" y="4"/>
                      </a:cubicBezTo>
                      <a:cubicBezTo>
                        <a:pt x="0" y="182"/>
                        <a:pt x="0" y="182"/>
                        <a:pt x="0" y="182"/>
                      </a:cubicBezTo>
                      <a:cubicBezTo>
                        <a:pt x="88" y="117"/>
                        <a:pt x="88" y="117"/>
                        <a:pt x="88" y="117"/>
                      </a:cubicBezTo>
                      <a:cubicBezTo>
                        <a:pt x="90" y="116"/>
                        <a:pt x="91" y="116"/>
                        <a:pt x="93" y="116"/>
                      </a:cubicBezTo>
                      <a:close/>
                      <a:moveTo>
                        <a:pt x="31" y="21"/>
                      </a:moveTo>
                      <a:cubicBezTo>
                        <a:pt x="116" y="21"/>
                        <a:pt x="116" y="21"/>
                        <a:pt x="116" y="21"/>
                      </a:cubicBezTo>
                      <a:cubicBezTo>
                        <a:pt x="118" y="21"/>
                        <a:pt x="120" y="23"/>
                        <a:pt x="120" y="25"/>
                      </a:cubicBezTo>
                      <a:cubicBezTo>
                        <a:pt x="120" y="28"/>
                        <a:pt x="118" y="29"/>
                        <a:pt x="116" y="29"/>
                      </a:cubicBezTo>
                      <a:cubicBezTo>
                        <a:pt x="31" y="29"/>
                        <a:pt x="31" y="29"/>
                        <a:pt x="31" y="29"/>
                      </a:cubicBezTo>
                      <a:cubicBezTo>
                        <a:pt x="29" y="29"/>
                        <a:pt x="27" y="28"/>
                        <a:pt x="27" y="25"/>
                      </a:cubicBezTo>
                      <a:cubicBezTo>
                        <a:pt x="27" y="23"/>
                        <a:pt x="29" y="21"/>
                        <a:pt x="31" y="21"/>
                      </a:cubicBezTo>
                      <a:close/>
                      <a:moveTo>
                        <a:pt x="31" y="48"/>
                      </a:moveTo>
                      <a:cubicBezTo>
                        <a:pt x="116" y="48"/>
                        <a:pt x="116" y="48"/>
                        <a:pt x="116" y="48"/>
                      </a:cubicBezTo>
                      <a:cubicBezTo>
                        <a:pt x="118" y="48"/>
                        <a:pt x="120" y="50"/>
                        <a:pt x="120" y="52"/>
                      </a:cubicBezTo>
                      <a:cubicBezTo>
                        <a:pt x="120" y="55"/>
                        <a:pt x="118" y="56"/>
                        <a:pt x="116" y="56"/>
                      </a:cubicBezTo>
                      <a:cubicBezTo>
                        <a:pt x="31" y="56"/>
                        <a:pt x="31" y="56"/>
                        <a:pt x="31" y="56"/>
                      </a:cubicBezTo>
                      <a:cubicBezTo>
                        <a:pt x="29" y="56"/>
                        <a:pt x="27" y="55"/>
                        <a:pt x="27" y="52"/>
                      </a:cubicBezTo>
                      <a:cubicBezTo>
                        <a:pt x="27" y="50"/>
                        <a:pt x="29" y="48"/>
                        <a:pt x="31" y="48"/>
                      </a:cubicBezTo>
                      <a:close/>
                      <a:moveTo>
                        <a:pt x="31" y="76"/>
                      </a:moveTo>
                      <a:cubicBezTo>
                        <a:pt x="86" y="76"/>
                        <a:pt x="86" y="76"/>
                        <a:pt x="86" y="76"/>
                      </a:cubicBezTo>
                      <a:cubicBezTo>
                        <a:pt x="88" y="76"/>
                        <a:pt x="90" y="77"/>
                        <a:pt x="90" y="80"/>
                      </a:cubicBezTo>
                      <a:cubicBezTo>
                        <a:pt x="90" y="82"/>
                        <a:pt x="88" y="84"/>
                        <a:pt x="86" y="84"/>
                      </a:cubicBezTo>
                      <a:cubicBezTo>
                        <a:pt x="31" y="84"/>
                        <a:pt x="31" y="84"/>
                        <a:pt x="31" y="84"/>
                      </a:cubicBezTo>
                      <a:cubicBezTo>
                        <a:pt x="29" y="84"/>
                        <a:pt x="27" y="82"/>
                        <a:pt x="27" y="80"/>
                      </a:cubicBezTo>
                      <a:cubicBezTo>
                        <a:pt x="27" y="77"/>
                        <a:pt x="29" y="76"/>
                        <a:pt x="31" y="76"/>
                      </a:cubicBezTo>
                      <a:close/>
                      <a:moveTo>
                        <a:pt x="27" y="107"/>
                      </a:moveTo>
                      <a:cubicBezTo>
                        <a:pt x="27" y="105"/>
                        <a:pt x="29" y="103"/>
                        <a:pt x="31" y="103"/>
                      </a:cubicBezTo>
                      <a:cubicBezTo>
                        <a:pt x="103" y="103"/>
                        <a:pt x="103" y="103"/>
                        <a:pt x="103" y="103"/>
                      </a:cubicBezTo>
                      <a:cubicBezTo>
                        <a:pt x="105" y="103"/>
                        <a:pt x="107" y="105"/>
                        <a:pt x="107" y="107"/>
                      </a:cubicBezTo>
                      <a:cubicBezTo>
                        <a:pt x="107" y="109"/>
                        <a:pt x="105" y="111"/>
                        <a:pt x="103" y="111"/>
                      </a:cubicBezTo>
                      <a:cubicBezTo>
                        <a:pt x="31" y="111"/>
                        <a:pt x="31" y="111"/>
                        <a:pt x="31" y="111"/>
                      </a:cubicBezTo>
                      <a:cubicBezTo>
                        <a:pt x="29" y="111"/>
                        <a:pt x="27" y="109"/>
                        <a:pt x="27" y="10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5392645" y="2577260"/>
              <a:ext cx="914400" cy="933450"/>
              <a:chOff x="5392645" y="2577260"/>
              <a:chExt cx="914400" cy="933450"/>
            </a:xfrm>
          </p:grpSpPr>
          <p:sp>
            <p:nvSpPr>
              <p:cNvPr id="26630" name="椭圆 12"/>
              <p:cNvSpPr>
                <a:spLocks noChangeArrowheads="1"/>
              </p:cNvSpPr>
              <p:nvPr/>
            </p:nvSpPr>
            <p:spPr bwMode="auto">
              <a:xfrm>
                <a:off x="5392645" y="2577260"/>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50" name="椭圆 38"/>
              <p:cNvSpPr>
                <a:spLocks noChangeAspect="1" noChangeArrowheads="1"/>
              </p:cNvSpPr>
              <p:nvPr/>
            </p:nvSpPr>
            <p:spPr bwMode="auto">
              <a:xfrm>
                <a:off x="6000658" y="3204322"/>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3</a:t>
                </a:r>
                <a:endParaRPr lang="zh-CN" altLang="en-US" sz="1600" dirty="0">
                  <a:solidFill>
                    <a:srgbClr val="FFFFFF"/>
                  </a:solidFill>
                </a:endParaRPr>
              </a:p>
            </p:txBody>
          </p:sp>
          <p:grpSp>
            <p:nvGrpSpPr>
              <p:cNvPr id="50" name="组合 49"/>
              <p:cNvGrpSpPr/>
              <p:nvPr/>
            </p:nvGrpSpPr>
            <p:grpSpPr>
              <a:xfrm>
                <a:off x="5550462" y="2672509"/>
                <a:ext cx="552450" cy="552451"/>
                <a:chOff x="5218113" y="990600"/>
                <a:chExt cx="552450" cy="552451"/>
              </a:xfrm>
              <a:solidFill>
                <a:schemeClr val="bg1"/>
              </a:solidFill>
            </p:grpSpPr>
            <p:sp>
              <p:nvSpPr>
                <p:cNvPr id="51" name="Oval 14"/>
                <p:cNvSpPr>
                  <a:spLocks noChangeArrowheads="1"/>
                </p:cNvSpPr>
                <p:nvPr/>
              </p:nvSpPr>
              <p:spPr bwMode="auto">
                <a:xfrm>
                  <a:off x="5440363" y="990600"/>
                  <a:ext cx="106363" cy="1031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5"/>
                <p:cNvSpPr/>
                <p:nvPr/>
              </p:nvSpPr>
              <p:spPr bwMode="auto">
                <a:xfrm>
                  <a:off x="5402263" y="1111250"/>
                  <a:ext cx="180975" cy="85725"/>
                </a:xfrm>
                <a:custGeom>
                  <a:avLst/>
                  <a:gdLst>
                    <a:gd name="T0" fmla="*/ 32 w 63"/>
                    <a:gd name="T1" fmla="*/ 0 h 30"/>
                    <a:gd name="T2" fmla="*/ 0 w 63"/>
                    <a:gd name="T3" fmla="*/ 29 h 30"/>
                    <a:gd name="T4" fmla="*/ 1 w 63"/>
                    <a:gd name="T5" fmla="*/ 30 h 30"/>
                    <a:gd name="T6" fmla="*/ 62 w 63"/>
                    <a:gd name="T7" fmla="*/ 30 h 30"/>
                    <a:gd name="T8" fmla="*/ 63 w 63"/>
                    <a:gd name="T9" fmla="*/ 29 h 30"/>
                    <a:gd name="T10" fmla="*/ 32 w 63"/>
                    <a:gd name="T11" fmla="*/ 0 h 30"/>
                  </a:gdLst>
                  <a:ahLst/>
                  <a:cxnLst>
                    <a:cxn ang="0">
                      <a:pos x="T0" y="T1"/>
                    </a:cxn>
                    <a:cxn ang="0">
                      <a:pos x="T2" y="T3"/>
                    </a:cxn>
                    <a:cxn ang="0">
                      <a:pos x="T4" y="T5"/>
                    </a:cxn>
                    <a:cxn ang="0">
                      <a:pos x="T6" y="T7"/>
                    </a:cxn>
                    <a:cxn ang="0">
                      <a:pos x="T8" y="T9"/>
                    </a:cxn>
                    <a:cxn ang="0">
                      <a:pos x="T10" y="T11"/>
                    </a:cxn>
                  </a:cxnLst>
                  <a:rect l="0" t="0" r="r" b="b"/>
                  <a:pathLst>
                    <a:path w="63" h="30">
                      <a:moveTo>
                        <a:pt x="32" y="0"/>
                      </a:moveTo>
                      <a:cubicBezTo>
                        <a:pt x="14" y="0"/>
                        <a:pt x="0" y="13"/>
                        <a:pt x="0" y="29"/>
                      </a:cubicBezTo>
                      <a:cubicBezTo>
                        <a:pt x="0" y="30"/>
                        <a:pt x="0" y="30"/>
                        <a:pt x="1" y="30"/>
                      </a:cubicBezTo>
                      <a:cubicBezTo>
                        <a:pt x="62" y="30"/>
                        <a:pt x="62" y="30"/>
                        <a:pt x="62" y="30"/>
                      </a:cubicBezTo>
                      <a:cubicBezTo>
                        <a:pt x="63" y="30"/>
                        <a:pt x="63" y="30"/>
                        <a:pt x="63" y="29"/>
                      </a:cubicBezTo>
                      <a:cubicBezTo>
                        <a:pt x="63" y="13"/>
                        <a:pt x="49"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Oval 16"/>
                <p:cNvSpPr>
                  <a:spLocks noChangeArrowheads="1"/>
                </p:cNvSpPr>
                <p:nvPr/>
              </p:nvSpPr>
              <p:spPr bwMode="auto">
                <a:xfrm>
                  <a:off x="5246688" y="1358900"/>
                  <a:ext cx="84138"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
                <p:cNvSpPr/>
                <p:nvPr/>
              </p:nvSpPr>
              <p:spPr bwMode="auto">
                <a:xfrm>
                  <a:off x="5218113" y="1468438"/>
                  <a:ext cx="141288" cy="74613"/>
                </a:xfrm>
                <a:custGeom>
                  <a:avLst/>
                  <a:gdLst>
                    <a:gd name="T0" fmla="*/ 24 w 49"/>
                    <a:gd name="T1" fmla="*/ 0 h 26"/>
                    <a:gd name="T2" fmla="*/ 0 w 49"/>
                    <a:gd name="T3" fmla="*/ 25 h 26"/>
                    <a:gd name="T4" fmla="*/ 1 w 49"/>
                    <a:gd name="T5" fmla="*/ 26 h 26"/>
                    <a:gd name="T6" fmla="*/ 48 w 49"/>
                    <a:gd name="T7" fmla="*/ 26 h 26"/>
                    <a:gd name="T8" fmla="*/ 49 w 49"/>
                    <a:gd name="T9" fmla="*/ 25 h 26"/>
                    <a:gd name="T10" fmla="*/ 24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4"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Oval 18"/>
                <p:cNvSpPr>
                  <a:spLocks noChangeArrowheads="1"/>
                </p:cNvSpPr>
                <p:nvPr/>
              </p:nvSpPr>
              <p:spPr bwMode="auto">
                <a:xfrm>
                  <a:off x="5451475" y="1358900"/>
                  <a:ext cx="84138"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9"/>
                <p:cNvSpPr/>
                <p:nvPr/>
              </p:nvSpPr>
              <p:spPr bwMode="auto">
                <a:xfrm>
                  <a:off x="5422900" y="1468438"/>
                  <a:ext cx="141288" cy="74613"/>
                </a:xfrm>
                <a:custGeom>
                  <a:avLst/>
                  <a:gdLst>
                    <a:gd name="T0" fmla="*/ 25 w 49"/>
                    <a:gd name="T1" fmla="*/ 0 h 26"/>
                    <a:gd name="T2" fmla="*/ 0 w 49"/>
                    <a:gd name="T3" fmla="*/ 25 h 26"/>
                    <a:gd name="T4" fmla="*/ 1 w 49"/>
                    <a:gd name="T5" fmla="*/ 26 h 26"/>
                    <a:gd name="T6" fmla="*/ 48 w 49"/>
                    <a:gd name="T7" fmla="*/ 26 h 26"/>
                    <a:gd name="T8" fmla="*/ 49 w 49"/>
                    <a:gd name="T9" fmla="*/ 25 h 26"/>
                    <a:gd name="T10" fmla="*/ 25 w 49"/>
                    <a:gd name="T11" fmla="*/ 0 h 26"/>
                  </a:gdLst>
                  <a:ahLst/>
                  <a:cxnLst>
                    <a:cxn ang="0">
                      <a:pos x="T0" y="T1"/>
                    </a:cxn>
                    <a:cxn ang="0">
                      <a:pos x="T2" y="T3"/>
                    </a:cxn>
                    <a:cxn ang="0">
                      <a:pos x="T4" y="T5"/>
                    </a:cxn>
                    <a:cxn ang="0">
                      <a:pos x="T6" y="T7"/>
                    </a:cxn>
                    <a:cxn ang="0">
                      <a:pos x="T8" y="T9"/>
                    </a:cxn>
                    <a:cxn ang="0">
                      <a:pos x="T10" y="T11"/>
                    </a:cxn>
                  </a:cxnLst>
                  <a:rect l="0" t="0" r="r" b="b"/>
                  <a:pathLst>
                    <a:path w="49" h="26">
                      <a:moveTo>
                        <a:pt x="25" y="0"/>
                      </a:moveTo>
                      <a:cubicBezTo>
                        <a:pt x="11" y="0"/>
                        <a:pt x="0" y="12"/>
                        <a:pt x="0" y="25"/>
                      </a:cubicBezTo>
                      <a:cubicBezTo>
                        <a:pt x="0" y="26"/>
                        <a:pt x="0" y="26"/>
                        <a:pt x="1" y="26"/>
                      </a:cubicBezTo>
                      <a:cubicBezTo>
                        <a:pt x="48" y="26"/>
                        <a:pt x="48" y="26"/>
                        <a:pt x="48" y="26"/>
                      </a:cubicBezTo>
                      <a:cubicBezTo>
                        <a:pt x="49" y="26"/>
                        <a:pt x="49" y="26"/>
                        <a:pt x="49" y="25"/>
                      </a:cubicBezTo>
                      <a:cubicBezTo>
                        <a:pt x="49" y="12"/>
                        <a:pt x="38"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20"/>
                <p:cNvSpPr>
                  <a:spLocks noChangeArrowheads="1"/>
                </p:cNvSpPr>
                <p:nvPr/>
              </p:nvSpPr>
              <p:spPr bwMode="auto">
                <a:xfrm>
                  <a:off x="5656263" y="1358900"/>
                  <a:ext cx="82550"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1"/>
                <p:cNvSpPr/>
                <p:nvPr/>
              </p:nvSpPr>
              <p:spPr bwMode="auto">
                <a:xfrm>
                  <a:off x="5627688" y="1468438"/>
                  <a:ext cx="142875" cy="74613"/>
                </a:xfrm>
                <a:custGeom>
                  <a:avLst/>
                  <a:gdLst>
                    <a:gd name="T0" fmla="*/ 25 w 50"/>
                    <a:gd name="T1" fmla="*/ 0 h 26"/>
                    <a:gd name="T2" fmla="*/ 0 w 50"/>
                    <a:gd name="T3" fmla="*/ 25 h 26"/>
                    <a:gd name="T4" fmla="*/ 1 w 50"/>
                    <a:gd name="T5" fmla="*/ 26 h 26"/>
                    <a:gd name="T6" fmla="*/ 49 w 50"/>
                    <a:gd name="T7" fmla="*/ 26 h 26"/>
                    <a:gd name="T8" fmla="*/ 50 w 50"/>
                    <a:gd name="T9" fmla="*/ 25 h 26"/>
                    <a:gd name="T10" fmla="*/ 25 w 50"/>
                    <a:gd name="T11" fmla="*/ 0 h 26"/>
                  </a:gdLst>
                  <a:ahLst/>
                  <a:cxnLst>
                    <a:cxn ang="0">
                      <a:pos x="T0" y="T1"/>
                    </a:cxn>
                    <a:cxn ang="0">
                      <a:pos x="T2" y="T3"/>
                    </a:cxn>
                    <a:cxn ang="0">
                      <a:pos x="T4" y="T5"/>
                    </a:cxn>
                    <a:cxn ang="0">
                      <a:pos x="T6" y="T7"/>
                    </a:cxn>
                    <a:cxn ang="0">
                      <a:pos x="T8" y="T9"/>
                    </a:cxn>
                    <a:cxn ang="0">
                      <a:pos x="T10" y="T11"/>
                    </a:cxn>
                  </a:cxnLst>
                  <a:rect l="0" t="0" r="r" b="b"/>
                  <a:pathLst>
                    <a:path w="50" h="26">
                      <a:moveTo>
                        <a:pt x="25" y="0"/>
                      </a:moveTo>
                      <a:cubicBezTo>
                        <a:pt x="11" y="0"/>
                        <a:pt x="0" y="12"/>
                        <a:pt x="0" y="25"/>
                      </a:cubicBezTo>
                      <a:cubicBezTo>
                        <a:pt x="0" y="26"/>
                        <a:pt x="1" y="26"/>
                        <a:pt x="1" y="26"/>
                      </a:cubicBezTo>
                      <a:cubicBezTo>
                        <a:pt x="49" y="26"/>
                        <a:pt x="49" y="26"/>
                        <a:pt x="49" y="26"/>
                      </a:cubicBezTo>
                      <a:cubicBezTo>
                        <a:pt x="49" y="26"/>
                        <a:pt x="50" y="26"/>
                        <a:pt x="50" y="25"/>
                      </a:cubicBezTo>
                      <a:cubicBezTo>
                        <a:pt x="50" y="12"/>
                        <a:pt x="38"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2"/>
                <p:cNvSpPr/>
                <p:nvPr/>
              </p:nvSpPr>
              <p:spPr bwMode="auto">
                <a:xfrm>
                  <a:off x="5273675" y="1197293"/>
                  <a:ext cx="439738" cy="127000"/>
                </a:xfrm>
                <a:custGeom>
                  <a:avLst/>
                  <a:gdLst>
                    <a:gd name="T0" fmla="*/ 149 w 153"/>
                    <a:gd name="T1" fmla="*/ 18 h 44"/>
                    <a:gd name="T2" fmla="*/ 81 w 153"/>
                    <a:gd name="T3" fmla="*/ 18 h 44"/>
                    <a:gd name="T4" fmla="*/ 81 w 153"/>
                    <a:gd name="T5" fmla="*/ 4 h 44"/>
                    <a:gd name="T6" fmla="*/ 77 w 153"/>
                    <a:gd name="T7" fmla="*/ 0 h 44"/>
                    <a:gd name="T8" fmla="*/ 73 w 153"/>
                    <a:gd name="T9" fmla="*/ 4 h 44"/>
                    <a:gd name="T10" fmla="*/ 73 w 153"/>
                    <a:gd name="T11" fmla="*/ 18 h 44"/>
                    <a:gd name="T12" fmla="*/ 4 w 153"/>
                    <a:gd name="T13" fmla="*/ 18 h 44"/>
                    <a:gd name="T14" fmla="*/ 0 w 153"/>
                    <a:gd name="T15" fmla="*/ 22 h 44"/>
                    <a:gd name="T16" fmla="*/ 0 w 153"/>
                    <a:gd name="T17" fmla="*/ 40 h 44"/>
                    <a:gd name="T18" fmla="*/ 4 w 153"/>
                    <a:gd name="T19" fmla="*/ 44 h 44"/>
                    <a:gd name="T20" fmla="*/ 8 w 153"/>
                    <a:gd name="T21" fmla="*/ 40 h 44"/>
                    <a:gd name="T22" fmla="*/ 8 w 153"/>
                    <a:gd name="T23" fmla="*/ 26 h 44"/>
                    <a:gd name="T24" fmla="*/ 73 w 153"/>
                    <a:gd name="T25" fmla="*/ 26 h 44"/>
                    <a:gd name="T26" fmla="*/ 73 w 153"/>
                    <a:gd name="T27" fmla="*/ 40 h 44"/>
                    <a:gd name="T28" fmla="*/ 77 w 153"/>
                    <a:gd name="T29" fmla="*/ 44 h 44"/>
                    <a:gd name="T30" fmla="*/ 81 w 153"/>
                    <a:gd name="T31" fmla="*/ 40 h 44"/>
                    <a:gd name="T32" fmla="*/ 81 w 153"/>
                    <a:gd name="T33" fmla="*/ 26 h 44"/>
                    <a:gd name="T34" fmla="*/ 145 w 153"/>
                    <a:gd name="T35" fmla="*/ 26 h 44"/>
                    <a:gd name="T36" fmla="*/ 145 w 153"/>
                    <a:gd name="T37" fmla="*/ 40 h 44"/>
                    <a:gd name="T38" fmla="*/ 149 w 153"/>
                    <a:gd name="T39" fmla="*/ 44 h 44"/>
                    <a:gd name="T40" fmla="*/ 153 w 153"/>
                    <a:gd name="T41" fmla="*/ 40 h 44"/>
                    <a:gd name="T42" fmla="*/ 153 w 153"/>
                    <a:gd name="T43" fmla="*/ 22 h 44"/>
                    <a:gd name="T44" fmla="*/ 149 w 153"/>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44">
                      <a:moveTo>
                        <a:pt x="149" y="18"/>
                      </a:moveTo>
                      <a:cubicBezTo>
                        <a:pt x="81" y="18"/>
                        <a:pt x="81" y="18"/>
                        <a:pt x="81" y="18"/>
                      </a:cubicBezTo>
                      <a:cubicBezTo>
                        <a:pt x="81" y="4"/>
                        <a:pt x="81" y="4"/>
                        <a:pt x="81" y="4"/>
                      </a:cubicBezTo>
                      <a:cubicBezTo>
                        <a:pt x="81" y="2"/>
                        <a:pt x="79" y="0"/>
                        <a:pt x="77" y="0"/>
                      </a:cubicBezTo>
                      <a:cubicBezTo>
                        <a:pt x="74" y="0"/>
                        <a:pt x="73" y="2"/>
                        <a:pt x="73" y="4"/>
                      </a:cubicBezTo>
                      <a:cubicBezTo>
                        <a:pt x="73" y="18"/>
                        <a:pt x="73" y="18"/>
                        <a:pt x="73" y="18"/>
                      </a:cubicBezTo>
                      <a:cubicBezTo>
                        <a:pt x="4" y="18"/>
                        <a:pt x="4" y="18"/>
                        <a:pt x="4" y="18"/>
                      </a:cubicBezTo>
                      <a:cubicBezTo>
                        <a:pt x="2" y="18"/>
                        <a:pt x="0" y="20"/>
                        <a:pt x="0" y="22"/>
                      </a:cubicBezTo>
                      <a:cubicBezTo>
                        <a:pt x="0" y="40"/>
                        <a:pt x="0" y="40"/>
                        <a:pt x="0" y="40"/>
                      </a:cubicBezTo>
                      <a:cubicBezTo>
                        <a:pt x="0" y="42"/>
                        <a:pt x="2" y="44"/>
                        <a:pt x="4" y="44"/>
                      </a:cubicBezTo>
                      <a:cubicBezTo>
                        <a:pt x="6" y="44"/>
                        <a:pt x="8" y="42"/>
                        <a:pt x="8" y="40"/>
                      </a:cubicBezTo>
                      <a:cubicBezTo>
                        <a:pt x="8" y="26"/>
                        <a:pt x="8" y="26"/>
                        <a:pt x="8" y="26"/>
                      </a:cubicBezTo>
                      <a:cubicBezTo>
                        <a:pt x="73" y="26"/>
                        <a:pt x="73" y="26"/>
                        <a:pt x="73" y="26"/>
                      </a:cubicBezTo>
                      <a:cubicBezTo>
                        <a:pt x="73" y="40"/>
                        <a:pt x="73" y="40"/>
                        <a:pt x="73" y="40"/>
                      </a:cubicBezTo>
                      <a:cubicBezTo>
                        <a:pt x="73" y="42"/>
                        <a:pt x="74" y="44"/>
                        <a:pt x="77" y="44"/>
                      </a:cubicBezTo>
                      <a:cubicBezTo>
                        <a:pt x="79" y="44"/>
                        <a:pt x="81" y="42"/>
                        <a:pt x="81" y="40"/>
                      </a:cubicBezTo>
                      <a:cubicBezTo>
                        <a:pt x="81" y="26"/>
                        <a:pt x="81" y="26"/>
                        <a:pt x="81" y="26"/>
                      </a:cubicBezTo>
                      <a:cubicBezTo>
                        <a:pt x="145" y="26"/>
                        <a:pt x="145" y="26"/>
                        <a:pt x="145" y="26"/>
                      </a:cubicBezTo>
                      <a:cubicBezTo>
                        <a:pt x="145" y="40"/>
                        <a:pt x="145" y="40"/>
                        <a:pt x="145" y="40"/>
                      </a:cubicBezTo>
                      <a:cubicBezTo>
                        <a:pt x="145" y="42"/>
                        <a:pt x="147" y="44"/>
                        <a:pt x="149" y="44"/>
                      </a:cubicBezTo>
                      <a:cubicBezTo>
                        <a:pt x="151" y="44"/>
                        <a:pt x="153" y="42"/>
                        <a:pt x="153" y="40"/>
                      </a:cubicBezTo>
                      <a:cubicBezTo>
                        <a:pt x="153" y="22"/>
                        <a:pt x="153" y="22"/>
                        <a:pt x="153" y="22"/>
                      </a:cubicBezTo>
                      <a:cubicBezTo>
                        <a:pt x="153" y="20"/>
                        <a:pt x="151" y="18"/>
                        <a:pt x="14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 name="组合 8"/>
            <p:cNvGrpSpPr/>
            <p:nvPr/>
          </p:nvGrpSpPr>
          <p:grpSpPr>
            <a:xfrm>
              <a:off x="9920195" y="2680504"/>
              <a:ext cx="914400" cy="931279"/>
              <a:chOff x="9920195" y="2680504"/>
              <a:chExt cx="914400" cy="931279"/>
            </a:xfrm>
          </p:grpSpPr>
          <p:sp>
            <p:nvSpPr>
              <p:cNvPr id="38" name="椭圆 12"/>
              <p:cNvSpPr>
                <a:spLocks noChangeArrowheads="1"/>
              </p:cNvSpPr>
              <p:nvPr/>
            </p:nvSpPr>
            <p:spPr bwMode="auto">
              <a:xfrm>
                <a:off x="9920195" y="2680504"/>
                <a:ext cx="914400" cy="914400"/>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9" name="椭圆 38"/>
              <p:cNvSpPr>
                <a:spLocks noChangeAspect="1" noChangeArrowheads="1"/>
              </p:cNvSpPr>
              <p:nvPr/>
            </p:nvSpPr>
            <p:spPr bwMode="auto">
              <a:xfrm>
                <a:off x="10523536" y="3305395"/>
                <a:ext cx="306387" cy="306388"/>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5</a:t>
                </a:r>
                <a:endParaRPr lang="zh-CN" altLang="en-US" sz="1600" dirty="0">
                  <a:solidFill>
                    <a:srgbClr val="FFFFFF"/>
                  </a:solidFill>
                </a:endParaRPr>
              </a:p>
            </p:txBody>
          </p:sp>
          <p:grpSp>
            <p:nvGrpSpPr>
              <p:cNvPr id="60" name="组合 59"/>
              <p:cNvGrpSpPr/>
              <p:nvPr/>
            </p:nvGrpSpPr>
            <p:grpSpPr>
              <a:xfrm>
                <a:off x="10163082" y="2845514"/>
                <a:ext cx="428625" cy="487363"/>
                <a:chOff x="8521701" y="1755775"/>
                <a:chExt cx="428625" cy="487363"/>
              </a:xfrm>
              <a:solidFill>
                <a:schemeClr val="bg1"/>
              </a:solidFill>
            </p:grpSpPr>
            <p:sp>
              <p:nvSpPr>
                <p:cNvPr id="61" name="Oval 80"/>
                <p:cNvSpPr>
                  <a:spLocks noChangeArrowheads="1"/>
                </p:cNvSpPr>
                <p:nvPr/>
              </p:nvSpPr>
              <p:spPr bwMode="auto">
                <a:xfrm>
                  <a:off x="8632826" y="1808163"/>
                  <a:ext cx="206375" cy="2063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1"/>
                <p:cNvSpPr/>
                <p:nvPr/>
              </p:nvSpPr>
              <p:spPr bwMode="auto">
                <a:xfrm>
                  <a:off x="8521701" y="2092325"/>
                  <a:ext cx="428625" cy="150813"/>
                </a:xfrm>
                <a:custGeom>
                  <a:avLst/>
                  <a:gdLst>
                    <a:gd name="T0" fmla="*/ 114 w 169"/>
                    <a:gd name="T1" fmla="*/ 0 h 59"/>
                    <a:gd name="T2" fmla="*/ 113 w 169"/>
                    <a:gd name="T3" fmla="*/ 1 h 59"/>
                    <a:gd name="T4" fmla="*/ 113 w 169"/>
                    <a:gd name="T5" fmla="*/ 2 h 59"/>
                    <a:gd name="T6" fmla="*/ 118 w 169"/>
                    <a:gd name="T7" fmla="*/ 38 h 59"/>
                    <a:gd name="T8" fmla="*/ 85 w 169"/>
                    <a:gd name="T9" fmla="*/ 19 h 59"/>
                    <a:gd name="T10" fmla="*/ 84 w 169"/>
                    <a:gd name="T11" fmla="*/ 19 h 59"/>
                    <a:gd name="T12" fmla="*/ 51 w 169"/>
                    <a:gd name="T13" fmla="*/ 38 h 59"/>
                    <a:gd name="T14" fmla="*/ 56 w 169"/>
                    <a:gd name="T15" fmla="*/ 2 h 59"/>
                    <a:gd name="T16" fmla="*/ 56 w 169"/>
                    <a:gd name="T17" fmla="*/ 1 h 59"/>
                    <a:gd name="T18" fmla="*/ 55 w 169"/>
                    <a:gd name="T19" fmla="*/ 0 h 59"/>
                    <a:gd name="T20" fmla="*/ 0 w 169"/>
                    <a:gd name="T21" fmla="*/ 58 h 59"/>
                    <a:gd name="T22" fmla="*/ 1 w 169"/>
                    <a:gd name="T23" fmla="*/ 59 h 59"/>
                    <a:gd name="T24" fmla="*/ 168 w 169"/>
                    <a:gd name="T25" fmla="*/ 59 h 59"/>
                    <a:gd name="T26" fmla="*/ 169 w 169"/>
                    <a:gd name="T27" fmla="*/ 58 h 59"/>
                    <a:gd name="T28" fmla="*/ 114 w 169"/>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59">
                      <a:moveTo>
                        <a:pt x="114" y="0"/>
                      </a:moveTo>
                      <a:cubicBezTo>
                        <a:pt x="114" y="0"/>
                        <a:pt x="114" y="0"/>
                        <a:pt x="113" y="1"/>
                      </a:cubicBezTo>
                      <a:cubicBezTo>
                        <a:pt x="113" y="1"/>
                        <a:pt x="113" y="1"/>
                        <a:pt x="113" y="2"/>
                      </a:cubicBezTo>
                      <a:cubicBezTo>
                        <a:pt x="118" y="38"/>
                        <a:pt x="118" y="38"/>
                        <a:pt x="118" y="38"/>
                      </a:cubicBezTo>
                      <a:cubicBezTo>
                        <a:pt x="85" y="19"/>
                        <a:pt x="85" y="19"/>
                        <a:pt x="85" y="19"/>
                      </a:cubicBezTo>
                      <a:cubicBezTo>
                        <a:pt x="85" y="18"/>
                        <a:pt x="84" y="18"/>
                        <a:pt x="84" y="19"/>
                      </a:cubicBezTo>
                      <a:cubicBezTo>
                        <a:pt x="51" y="38"/>
                        <a:pt x="51" y="38"/>
                        <a:pt x="51" y="38"/>
                      </a:cubicBezTo>
                      <a:cubicBezTo>
                        <a:pt x="56" y="2"/>
                        <a:pt x="56" y="2"/>
                        <a:pt x="56" y="2"/>
                      </a:cubicBezTo>
                      <a:cubicBezTo>
                        <a:pt x="56" y="1"/>
                        <a:pt x="56" y="1"/>
                        <a:pt x="56" y="1"/>
                      </a:cubicBezTo>
                      <a:cubicBezTo>
                        <a:pt x="56" y="0"/>
                        <a:pt x="55" y="0"/>
                        <a:pt x="55" y="0"/>
                      </a:cubicBezTo>
                      <a:cubicBezTo>
                        <a:pt x="22" y="9"/>
                        <a:pt x="0" y="32"/>
                        <a:pt x="0" y="58"/>
                      </a:cubicBezTo>
                      <a:cubicBezTo>
                        <a:pt x="0" y="58"/>
                        <a:pt x="0" y="59"/>
                        <a:pt x="1" y="59"/>
                      </a:cubicBezTo>
                      <a:cubicBezTo>
                        <a:pt x="168" y="59"/>
                        <a:pt x="168" y="59"/>
                        <a:pt x="168" y="59"/>
                      </a:cubicBezTo>
                      <a:cubicBezTo>
                        <a:pt x="169" y="59"/>
                        <a:pt x="169" y="58"/>
                        <a:pt x="169" y="58"/>
                      </a:cubicBezTo>
                      <a:cubicBezTo>
                        <a:pt x="169" y="32"/>
                        <a:pt x="147" y="9"/>
                        <a:pt x="1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2"/>
                <p:cNvSpPr/>
                <p:nvPr/>
              </p:nvSpPr>
              <p:spPr bwMode="auto">
                <a:xfrm>
                  <a:off x="8539163"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6" y="37"/>
                        <a:pt x="8" y="35"/>
                        <a:pt x="8" y="33"/>
                      </a:cubicBezTo>
                      <a:cubicBezTo>
                        <a:pt x="8" y="4"/>
                        <a:pt x="8" y="4"/>
                        <a:pt x="8" y="4"/>
                      </a:cubicBezTo>
                      <a:cubicBezTo>
                        <a:pt x="8" y="1"/>
                        <a:pt x="6"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3"/>
                <p:cNvSpPr/>
                <p:nvPr/>
              </p:nvSpPr>
              <p:spPr bwMode="auto">
                <a:xfrm>
                  <a:off x="8912226" y="1884363"/>
                  <a:ext cx="20638" cy="93663"/>
                </a:xfrm>
                <a:custGeom>
                  <a:avLst/>
                  <a:gdLst>
                    <a:gd name="T0" fmla="*/ 4 w 8"/>
                    <a:gd name="T1" fmla="*/ 37 h 37"/>
                    <a:gd name="T2" fmla="*/ 8 w 8"/>
                    <a:gd name="T3" fmla="*/ 33 h 37"/>
                    <a:gd name="T4" fmla="*/ 8 w 8"/>
                    <a:gd name="T5" fmla="*/ 4 h 37"/>
                    <a:gd name="T6" fmla="*/ 4 w 8"/>
                    <a:gd name="T7" fmla="*/ 0 h 37"/>
                    <a:gd name="T8" fmla="*/ 0 w 8"/>
                    <a:gd name="T9" fmla="*/ 4 h 37"/>
                    <a:gd name="T10" fmla="*/ 0 w 8"/>
                    <a:gd name="T11" fmla="*/ 33 h 37"/>
                    <a:gd name="T12" fmla="*/ 4 w 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4" y="37"/>
                      </a:moveTo>
                      <a:cubicBezTo>
                        <a:pt x="7" y="37"/>
                        <a:pt x="8" y="35"/>
                        <a:pt x="8" y="33"/>
                      </a:cubicBezTo>
                      <a:cubicBezTo>
                        <a:pt x="8" y="4"/>
                        <a:pt x="8" y="4"/>
                        <a:pt x="8" y="4"/>
                      </a:cubicBezTo>
                      <a:cubicBezTo>
                        <a:pt x="8" y="1"/>
                        <a:pt x="7" y="0"/>
                        <a:pt x="4" y="0"/>
                      </a:cubicBezTo>
                      <a:cubicBezTo>
                        <a:pt x="2" y="0"/>
                        <a:pt x="0" y="1"/>
                        <a:pt x="0" y="4"/>
                      </a:cubicBezTo>
                      <a:cubicBezTo>
                        <a:pt x="0" y="33"/>
                        <a:pt x="0" y="33"/>
                        <a:pt x="0" y="33"/>
                      </a:cubicBezTo>
                      <a:cubicBezTo>
                        <a:pt x="0" y="35"/>
                        <a:pt x="2"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4"/>
                <p:cNvSpPr/>
                <p:nvPr/>
              </p:nvSpPr>
              <p:spPr bwMode="auto">
                <a:xfrm>
                  <a:off x="8578851" y="1755775"/>
                  <a:ext cx="312738" cy="355600"/>
                </a:xfrm>
                <a:custGeom>
                  <a:avLst/>
                  <a:gdLst>
                    <a:gd name="T0" fmla="*/ 4 w 123"/>
                    <a:gd name="T1" fmla="*/ 65 h 140"/>
                    <a:gd name="T2" fmla="*/ 8 w 123"/>
                    <a:gd name="T3" fmla="*/ 61 h 140"/>
                    <a:gd name="T4" fmla="*/ 62 w 123"/>
                    <a:gd name="T5" fmla="*/ 8 h 140"/>
                    <a:gd name="T6" fmla="*/ 115 w 123"/>
                    <a:gd name="T7" fmla="*/ 61 h 140"/>
                    <a:gd name="T8" fmla="*/ 66 w 123"/>
                    <a:gd name="T9" fmla="*/ 123 h 140"/>
                    <a:gd name="T10" fmla="*/ 66 w 123"/>
                    <a:gd name="T11" fmla="*/ 117 h 140"/>
                    <a:gd name="T12" fmla="*/ 62 w 123"/>
                    <a:gd name="T13" fmla="*/ 113 h 140"/>
                    <a:gd name="T14" fmla="*/ 58 w 123"/>
                    <a:gd name="T15" fmla="*/ 117 h 140"/>
                    <a:gd name="T16" fmla="*/ 58 w 123"/>
                    <a:gd name="T17" fmla="*/ 136 h 140"/>
                    <a:gd name="T18" fmla="*/ 62 w 123"/>
                    <a:gd name="T19" fmla="*/ 140 h 140"/>
                    <a:gd name="T20" fmla="*/ 66 w 123"/>
                    <a:gd name="T21" fmla="*/ 136 h 140"/>
                    <a:gd name="T22" fmla="*/ 66 w 123"/>
                    <a:gd name="T23" fmla="*/ 131 h 140"/>
                    <a:gd name="T24" fmla="*/ 123 w 123"/>
                    <a:gd name="T25" fmla="*/ 61 h 140"/>
                    <a:gd name="T26" fmla="*/ 62 w 123"/>
                    <a:gd name="T27" fmla="*/ 0 h 140"/>
                    <a:gd name="T28" fmla="*/ 0 w 123"/>
                    <a:gd name="T29" fmla="*/ 61 h 140"/>
                    <a:gd name="T30" fmla="*/ 4 w 123"/>
                    <a:gd name="T31" fmla="*/ 6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40">
                      <a:moveTo>
                        <a:pt x="4" y="65"/>
                      </a:moveTo>
                      <a:cubicBezTo>
                        <a:pt x="6" y="65"/>
                        <a:pt x="8" y="64"/>
                        <a:pt x="8" y="61"/>
                      </a:cubicBezTo>
                      <a:cubicBezTo>
                        <a:pt x="8" y="32"/>
                        <a:pt x="32" y="8"/>
                        <a:pt x="62" y="8"/>
                      </a:cubicBezTo>
                      <a:cubicBezTo>
                        <a:pt x="91" y="8"/>
                        <a:pt x="115" y="32"/>
                        <a:pt x="115" y="61"/>
                      </a:cubicBezTo>
                      <a:cubicBezTo>
                        <a:pt x="115" y="89"/>
                        <a:pt x="94" y="121"/>
                        <a:pt x="66" y="123"/>
                      </a:cubicBezTo>
                      <a:cubicBezTo>
                        <a:pt x="66" y="117"/>
                        <a:pt x="66" y="117"/>
                        <a:pt x="66" y="117"/>
                      </a:cubicBezTo>
                      <a:cubicBezTo>
                        <a:pt x="66" y="115"/>
                        <a:pt x="64" y="113"/>
                        <a:pt x="62" y="113"/>
                      </a:cubicBezTo>
                      <a:cubicBezTo>
                        <a:pt x="59" y="113"/>
                        <a:pt x="58" y="115"/>
                        <a:pt x="58" y="117"/>
                      </a:cubicBezTo>
                      <a:cubicBezTo>
                        <a:pt x="58" y="136"/>
                        <a:pt x="58" y="136"/>
                        <a:pt x="58" y="136"/>
                      </a:cubicBezTo>
                      <a:cubicBezTo>
                        <a:pt x="58" y="138"/>
                        <a:pt x="59" y="140"/>
                        <a:pt x="62" y="140"/>
                      </a:cubicBezTo>
                      <a:cubicBezTo>
                        <a:pt x="64" y="140"/>
                        <a:pt x="66" y="138"/>
                        <a:pt x="66" y="136"/>
                      </a:cubicBezTo>
                      <a:cubicBezTo>
                        <a:pt x="66" y="131"/>
                        <a:pt x="66" y="131"/>
                        <a:pt x="66" y="131"/>
                      </a:cubicBezTo>
                      <a:cubicBezTo>
                        <a:pt x="99" y="129"/>
                        <a:pt x="123" y="93"/>
                        <a:pt x="123" y="61"/>
                      </a:cubicBezTo>
                      <a:cubicBezTo>
                        <a:pt x="123" y="28"/>
                        <a:pt x="95" y="0"/>
                        <a:pt x="62" y="0"/>
                      </a:cubicBezTo>
                      <a:cubicBezTo>
                        <a:pt x="28" y="0"/>
                        <a:pt x="0" y="28"/>
                        <a:pt x="0" y="61"/>
                      </a:cubicBezTo>
                      <a:cubicBezTo>
                        <a:pt x="0" y="64"/>
                        <a:pt x="2" y="65"/>
                        <a:pt x="4"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 name="组合 4"/>
            <p:cNvGrpSpPr/>
            <p:nvPr/>
          </p:nvGrpSpPr>
          <p:grpSpPr>
            <a:xfrm>
              <a:off x="2981233" y="4390185"/>
              <a:ext cx="932656" cy="914400"/>
              <a:chOff x="2981233" y="4390185"/>
              <a:chExt cx="932656" cy="914400"/>
            </a:xfrm>
          </p:grpSpPr>
          <p:sp>
            <p:nvSpPr>
              <p:cNvPr id="26629" name="椭圆 11"/>
              <p:cNvSpPr>
                <a:spLocks noChangeArrowheads="1"/>
              </p:cNvSpPr>
              <p:nvPr/>
            </p:nvSpPr>
            <p:spPr bwMode="auto">
              <a:xfrm>
                <a:off x="2981233"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6" name="椭圆 18"/>
              <p:cNvSpPr>
                <a:spLocks noChangeAspect="1" noChangeArrowheads="1"/>
              </p:cNvSpPr>
              <p:nvPr/>
            </p:nvSpPr>
            <p:spPr bwMode="auto">
              <a:xfrm>
                <a:off x="3607501" y="4980633"/>
                <a:ext cx="306388" cy="306387"/>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dirty="0">
                    <a:solidFill>
                      <a:srgbClr val="FFFFFF"/>
                    </a:solidFill>
                  </a:rPr>
                  <a:t>2</a:t>
                </a:r>
                <a:endParaRPr lang="zh-CN" altLang="en-US" sz="1600" dirty="0">
                  <a:solidFill>
                    <a:srgbClr val="FFFFFF"/>
                  </a:solidFill>
                </a:endParaRPr>
              </a:p>
            </p:txBody>
          </p:sp>
          <p:grpSp>
            <p:nvGrpSpPr>
              <p:cNvPr id="66" name="组合 65"/>
              <p:cNvGrpSpPr/>
              <p:nvPr/>
            </p:nvGrpSpPr>
            <p:grpSpPr>
              <a:xfrm>
                <a:off x="3141665" y="4499548"/>
                <a:ext cx="469901" cy="546101"/>
                <a:chOff x="2914650" y="4230688"/>
                <a:chExt cx="469901" cy="546101"/>
              </a:xfrm>
              <a:solidFill>
                <a:schemeClr val="bg1"/>
              </a:solidFill>
            </p:grpSpPr>
            <p:sp>
              <p:nvSpPr>
                <p:cNvPr id="67" name="Freeform 87"/>
                <p:cNvSpPr/>
                <p:nvPr/>
              </p:nvSpPr>
              <p:spPr bwMode="auto">
                <a:xfrm>
                  <a:off x="3046413" y="4387851"/>
                  <a:ext cx="269875" cy="303213"/>
                </a:xfrm>
                <a:custGeom>
                  <a:avLst/>
                  <a:gdLst>
                    <a:gd name="T0" fmla="*/ 0 w 95"/>
                    <a:gd name="T1" fmla="*/ 29 h 107"/>
                    <a:gd name="T2" fmla="*/ 2 w 95"/>
                    <a:gd name="T3" fmla="*/ 71 h 107"/>
                    <a:gd name="T4" fmla="*/ 2 w 95"/>
                    <a:gd name="T5" fmla="*/ 72 h 107"/>
                    <a:gd name="T6" fmla="*/ 3 w 95"/>
                    <a:gd name="T7" fmla="*/ 73 h 107"/>
                    <a:gd name="T8" fmla="*/ 89 w 95"/>
                    <a:gd name="T9" fmla="*/ 107 h 107"/>
                    <a:gd name="T10" fmla="*/ 35 w 95"/>
                    <a:gd name="T11" fmla="*/ 41 h 107"/>
                    <a:gd name="T12" fmla="*/ 36 w 95"/>
                    <a:gd name="T13" fmla="*/ 36 h 107"/>
                    <a:gd name="T14" fmla="*/ 42 w 95"/>
                    <a:gd name="T15" fmla="*/ 36 h 107"/>
                    <a:gd name="T16" fmla="*/ 95 w 95"/>
                    <a:gd name="T17" fmla="*/ 102 h 107"/>
                    <a:gd name="T18" fmla="*/ 79 w 95"/>
                    <a:gd name="T19" fmla="*/ 11 h 107"/>
                    <a:gd name="T20" fmla="*/ 79 w 95"/>
                    <a:gd name="T21" fmla="*/ 10 h 107"/>
                    <a:gd name="T22" fmla="*/ 78 w 95"/>
                    <a:gd name="T23" fmla="*/ 10 h 107"/>
                    <a:gd name="T24" fmla="*/ 69 w 95"/>
                    <a:gd name="T25" fmla="*/ 10 h 107"/>
                    <a:gd name="T26" fmla="*/ 37 w 95"/>
                    <a:gd name="T27" fmla="*/ 0 h 107"/>
                    <a:gd name="T28" fmla="*/ 1 w 95"/>
                    <a:gd name="T29" fmla="*/ 29 h 107"/>
                    <a:gd name="T30" fmla="*/ 0 w 95"/>
                    <a:gd name="T31"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07">
                      <a:moveTo>
                        <a:pt x="0" y="29"/>
                      </a:moveTo>
                      <a:cubicBezTo>
                        <a:pt x="11" y="49"/>
                        <a:pt x="2" y="71"/>
                        <a:pt x="2" y="71"/>
                      </a:cubicBezTo>
                      <a:cubicBezTo>
                        <a:pt x="2" y="72"/>
                        <a:pt x="2" y="72"/>
                        <a:pt x="2" y="72"/>
                      </a:cubicBezTo>
                      <a:cubicBezTo>
                        <a:pt x="2" y="72"/>
                        <a:pt x="3" y="73"/>
                        <a:pt x="3" y="73"/>
                      </a:cubicBezTo>
                      <a:cubicBezTo>
                        <a:pt x="36" y="73"/>
                        <a:pt x="71" y="94"/>
                        <a:pt x="89" y="107"/>
                      </a:cubicBezTo>
                      <a:cubicBezTo>
                        <a:pt x="35" y="41"/>
                        <a:pt x="35" y="41"/>
                        <a:pt x="35" y="41"/>
                      </a:cubicBezTo>
                      <a:cubicBezTo>
                        <a:pt x="34" y="39"/>
                        <a:pt x="34" y="37"/>
                        <a:pt x="36" y="36"/>
                      </a:cubicBezTo>
                      <a:cubicBezTo>
                        <a:pt x="38" y="34"/>
                        <a:pt x="40" y="35"/>
                        <a:pt x="42" y="36"/>
                      </a:cubicBezTo>
                      <a:cubicBezTo>
                        <a:pt x="95" y="102"/>
                        <a:pt x="95" y="102"/>
                        <a:pt x="95" y="102"/>
                      </a:cubicBezTo>
                      <a:cubicBezTo>
                        <a:pt x="86" y="81"/>
                        <a:pt x="73" y="44"/>
                        <a:pt x="79" y="11"/>
                      </a:cubicBezTo>
                      <a:cubicBezTo>
                        <a:pt x="79" y="11"/>
                        <a:pt x="79" y="10"/>
                        <a:pt x="79" y="10"/>
                      </a:cubicBezTo>
                      <a:cubicBezTo>
                        <a:pt x="79" y="10"/>
                        <a:pt x="78" y="10"/>
                        <a:pt x="78" y="10"/>
                      </a:cubicBezTo>
                      <a:cubicBezTo>
                        <a:pt x="78" y="10"/>
                        <a:pt x="74" y="10"/>
                        <a:pt x="69" y="10"/>
                      </a:cubicBezTo>
                      <a:cubicBezTo>
                        <a:pt x="61" y="10"/>
                        <a:pt x="48" y="9"/>
                        <a:pt x="37" y="0"/>
                      </a:cubicBezTo>
                      <a:cubicBezTo>
                        <a:pt x="1" y="29"/>
                        <a:pt x="1" y="29"/>
                        <a:pt x="1" y="29"/>
                      </a:cubicBezTo>
                      <a:cubicBezTo>
                        <a:pt x="1" y="29"/>
                        <a:pt x="1" y="29"/>
                        <a:pt x="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8"/>
                <p:cNvSpPr/>
                <p:nvPr/>
              </p:nvSpPr>
              <p:spPr bwMode="auto">
                <a:xfrm>
                  <a:off x="3284538" y="4672013"/>
                  <a:ext cx="100013" cy="90488"/>
                </a:xfrm>
                <a:custGeom>
                  <a:avLst/>
                  <a:gdLst>
                    <a:gd name="T0" fmla="*/ 30 w 35"/>
                    <a:gd name="T1" fmla="*/ 6 h 32"/>
                    <a:gd name="T2" fmla="*/ 17 w 35"/>
                    <a:gd name="T3" fmla="*/ 0 h 32"/>
                    <a:gd name="T4" fmla="*/ 11 w 35"/>
                    <a:gd name="T5" fmla="*/ 2 h 32"/>
                    <a:gd name="T6" fmla="*/ 11 w 35"/>
                    <a:gd name="T7" fmla="*/ 2 h 32"/>
                    <a:gd name="T8" fmla="*/ 6 w 35"/>
                    <a:gd name="T9" fmla="*/ 6 h 32"/>
                    <a:gd name="T10" fmla="*/ 5 w 35"/>
                    <a:gd name="T11" fmla="*/ 6 h 32"/>
                    <a:gd name="T12" fmla="*/ 5 w 35"/>
                    <a:gd name="T13" fmla="*/ 7 h 32"/>
                    <a:gd name="T14" fmla="*/ 5 w 35"/>
                    <a:gd name="T15" fmla="*/ 7 h 32"/>
                    <a:gd name="T16" fmla="*/ 5 w 35"/>
                    <a:gd name="T17" fmla="*/ 7 h 32"/>
                    <a:gd name="T18" fmla="*/ 5 w 35"/>
                    <a:gd name="T19" fmla="*/ 26 h 32"/>
                    <a:gd name="T20" fmla="*/ 17 w 35"/>
                    <a:gd name="T21" fmla="*/ 32 h 32"/>
                    <a:gd name="T22" fmla="*/ 27 w 35"/>
                    <a:gd name="T23" fmla="*/ 28 h 32"/>
                    <a:gd name="T24" fmla="*/ 30 w 35"/>
                    <a:gd name="T2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2">
                      <a:moveTo>
                        <a:pt x="30" y="6"/>
                      </a:moveTo>
                      <a:cubicBezTo>
                        <a:pt x="27" y="3"/>
                        <a:pt x="22" y="0"/>
                        <a:pt x="17" y="0"/>
                      </a:cubicBezTo>
                      <a:cubicBezTo>
                        <a:pt x="15" y="0"/>
                        <a:pt x="13" y="1"/>
                        <a:pt x="11" y="2"/>
                      </a:cubicBezTo>
                      <a:cubicBezTo>
                        <a:pt x="11" y="2"/>
                        <a:pt x="11" y="2"/>
                        <a:pt x="11" y="2"/>
                      </a:cubicBezTo>
                      <a:cubicBezTo>
                        <a:pt x="9" y="3"/>
                        <a:pt x="7" y="4"/>
                        <a:pt x="6" y="6"/>
                      </a:cubicBezTo>
                      <a:cubicBezTo>
                        <a:pt x="6" y="6"/>
                        <a:pt x="6" y="6"/>
                        <a:pt x="5" y="6"/>
                      </a:cubicBezTo>
                      <a:cubicBezTo>
                        <a:pt x="5" y="6"/>
                        <a:pt x="5" y="6"/>
                        <a:pt x="5" y="7"/>
                      </a:cubicBezTo>
                      <a:cubicBezTo>
                        <a:pt x="5" y="7"/>
                        <a:pt x="5" y="7"/>
                        <a:pt x="5" y="7"/>
                      </a:cubicBezTo>
                      <a:cubicBezTo>
                        <a:pt x="5" y="7"/>
                        <a:pt x="5" y="7"/>
                        <a:pt x="5" y="7"/>
                      </a:cubicBezTo>
                      <a:cubicBezTo>
                        <a:pt x="0" y="13"/>
                        <a:pt x="0" y="21"/>
                        <a:pt x="5" y="26"/>
                      </a:cubicBezTo>
                      <a:cubicBezTo>
                        <a:pt x="8" y="30"/>
                        <a:pt x="13" y="32"/>
                        <a:pt x="17" y="32"/>
                      </a:cubicBezTo>
                      <a:cubicBezTo>
                        <a:pt x="21" y="32"/>
                        <a:pt x="25" y="31"/>
                        <a:pt x="27" y="28"/>
                      </a:cubicBezTo>
                      <a:cubicBezTo>
                        <a:pt x="34" y="23"/>
                        <a:pt x="35" y="13"/>
                        <a:pt x="3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9"/>
                <p:cNvSpPr/>
                <p:nvPr/>
              </p:nvSpPr>
              <p:spPr bwMode="auto">
                <a:xfrm>
                  <a:off x="2914650" y="4230688"/>
                  <a:ext cx="219075" cy="222250"/>
                </a:xfrm>
                <a:custGeom>
                  <a:avLst/>
                  <a:gdLst>
                    <a:gd name="T0" fmla="*/ 25 w 77"/>
                    <a:gd name="T1" fmla="*/ 72 h 78"/>
                    <a:gd name="T2" fmla="*/ 25 w 77"/>
                    <a:gd name="T3" fmla="*/ 72 h 78"/>
                    <a:gd name="T4" fmla="*/ 26 w 77"/>
                    <a:gd name="T5" fmla="*/ 72 h 78"/>
                    <a:gd name="T6" fmla="*/ 31 w 77"/>
                    <a:gd name="T7" fmla="*/ 68 h 78"/>
                    <a:gd name="T8" fmla="*/ 42 w 77"/>
                    <a:gd name="T9" fmla="*/ 78 h 78"/>
                    <a:gd name="T10" fmla="*/ 77 w 77"/>
                    <a:gd name="T11" fmla="*/ 49 h 78"/>
                    <a:gd name="T12" fmla="*/ 70 w 77"/>
                    <a:gd name="T13" fmla="*/ 36 h 78"/>
                    <a:gd name="T14" fmla="*/ 76 w 77"/>
                    <a:gd name="T15" fmla="*/ 32 h 78"/>
                    <a:gd name="T16" fmla="*/ 76 w 77"/>
                    <a:gd name="T17" fmla="*/ 30 h 78"/>
                    <a:gd name="T18" fmla="*/ 52 w 77"/>
                    <a:gd name="T19" fmla="*/ 0 h 78"/>
                    <a:gd name="T20" fmla="*/ 51 w 77"/>
                    <a:gd name="T21" fmla="*/ 0 h 78"/>
                    <a:gd name="T22" fmla="*/ 50 w 77"/>
                    <a:gd name="T23" fmla="*/ 0 h 78"/>
                    <a:gd name="T24" fmla="*/ 0 w 77"/>
                    <a:gd name="T25" fmla="*/ 41 h 78"/>
                    <a:gd name="T26" fmla="*/ 0 w 77"/>
                    <a:gd name="T27" fmla="*/ 41 h 78"/>
                    <a:gd name="T28" fmla="*/ 0 w 77"/>
                    <a:gd name="T29" fmla="*/ 42 h 78"/>
                    <a:gd name="T30" fmla="*/ 24 w 77"/>
                    <a:gd name="T31" fmla="*/ 72 h 78"/>
                    <a:gd name="T32" fmla="*/ 25 w 77"/>
                    <a:gd name="T33"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8">
                      <a:moveTo>
                        <a:pt x="25" y="72"/>
                      </a:moveTo>
                      <a:cubicBezTo>
                        <a:pt x="25" y="72"/>
                        <a:pt x="25" y="72"/>
                        <a:pt x="25" y="72"/>
                      </a:cubicBezTo>
                      <a:cubicBezTo>
                        <a:pt x="25" y="72"/>
                        <a:pt x="26" y="72"/>
                        <a:pt x="26" y="72"/>
                      </a:cubicBezTo>
                      <a:cubicBezTo>
                        <a:pt x="31" y="68"/>
                        <a:pt x="31" y="68"/>
                        <a:pt x="31" y="68"/>
                      </a:cubicBezTo>
                      <a:cubicBezTo>
                        <a:pt x="36" y="71"/>
                        <a:pt x="39" y="74"/>
                        <a:pt x="42" y="78"/>
                      </a:cubicBezTo>
                      <a:cubicBezTo>
                        <a:pt x="77" y="49"/>
                        <a:pt x="77" y="49"/>
                        <a:pt x="77" y="49"/>
                      </a:cubicBezTo>
                      <a:cubicBezTo>
                        <a:pt x="75" y="45"/>
                        <a:pt x="72" y="41"/>
                        <a:pt x="70" y="36"/>
                      </a:cubicBezTo>
                      <a:cubicBezTo>
                        <a:pt x="76" y="32"/>
                        <a:pt x="76" y="32"/>
                        <a:pt x="76" y="32"/>
                      </a:cubicBezTo>
                      <a:cubicBezTo>
                        <a:pt x="76" y="31"/>
                        <a:pt x="76" y="31"/>
                        <a:pt x="76" y="30"/>
                      </a:cubicBezTo>
                      <a:cubicBezTo>
                        <a:pt x="52" y="0"/>
                        <a:pt x="52" y="0"/>
                        <a:pt x="52" y="0"/>
                      </a:cubicBezTo>
                      <a:cubicBezTo>
                        <a:pt x="51" y="0"/>
                        <a:pt x="51" y="0"/>
                        <a:pt x="51" y="0"/>
                      </a:cubicBezTo>
                      <a:cubicBezTo>
                        <a:pt x="51" y="0"/>
                        <a:pt x="50" y="0"/>
                        <a:pt x="50" y="0"/>
                      </a:cubicBezTo>
                      <a:cubicBezTo>
                        <a:pt x="0" y="41"/>
                        <a:pt x="0" y="41"/>
                        <a:pt x="0" y="41"/>
                      </a:cubicBezTo>
                      <a:cubicBezTo>
                        <a:pt x="0" y="41"/>
                        <a:pt x="0" y="41"/>
                        <a:pt x="0" y="41"/>
                      </a:cubicBezTo>
                      <a:cubicBezTo>
                        <a:pt x="0" y="42"/>
                        <a:pt x="0" y="42"/>
                        <a:pt x="0" y="42"/>
                      </a:cubicBezTo>
                      <a:cubicBezTo>
                        <a:pt x="24" y="72"/>
                        <a:pt x="24" y="72"/>
                        <a:pt x="24" y="72"/>
                      </a:cubicBezTo>
                      <a:cubicBezTo>
                        <a:pt x="25" y="72"/>
                        <a:pt x="25" y="72"/>
                        <a:pt x="2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90"/>
                <p:cNvSpPr/>
                <p:nvPr/>
              </p:nvSpPr>
              <p:spPr bwMode="auto">
                <a:xfrm>
                  <a:off x="2954338" y="4743451"/>
                  <a:ext cx="341313" cy="33338"/>
                </a:xfrm>
                <a:custGeom>
                  <a:avLst/>
                  <a:gdLst>
                    <a:gd name="T0" fmla="*/ 114 w 120"/>
                    <a:gd name="T1" fmla="*/ 0 h 12"/>
                    <a:gd name="T2" fmla="*/ 6 w 120"/>
                    <a:gd name="T3" fmla="*/ 0 h 12"/>
                    <a:gd name="T4" fmla="*/ 0 w 120"/>
                    <a:gd name="T5" fmla="*/ 6 h 12"/>
                    <a:gd name="T6" fmla="*/ 6 w 120"/>
                    <a:gd name="T7" fmla="*/ 12 h 12"/>
                    <a:gd name="T8" fmla="*/ 114 w 120"/>
                    <a:gd name="T9" fmla="*/ 12 h 12"/>
                    <a:gd name="T10" fmla="*/ 120 w 120"/>
                    <a:gd name="T11" fmla="*/ 6 h 12"/>
                    <a:gd name="T12" fmla="*/ 114 w 1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0" h="12">
                      <a:moveTo>
                        <a:pt x="114" y="0"/>
                      </a:moveTo>
                      <a:cubicBezTo>
                        <a:pt x="6" y="0"/>
                        <a:pt x="6" y="0"/>
                        <a:pt x="6" y="0"/>
                      </a:cubicBezTo>
                      <a:cubicBezTo>
                        <a:pt x="3" y="0"/>
                        <a:pt x="0" y="3"/>
                        <a:pt x="0" y="6"/>
                      </a:cubicBezTo>
                      <a:cubicBezTo>
                        <a:pt x="0" y="9"/>
                        <a:pt x="3" y="12"/>
                        <a:pt x="6" y="12"/>
                      </a:cubicBezTo>
                      <a:cubicBezTo>
                        <a:pt x="114" y="12"/>
                        <a:pt x="114" y="12"/>
                        <a:pt x="114" y="12"/>
                      </a:cubicBezTo>
                      <a:cubicBezTo>
                        <a:pt x="117" y="12"/>
                        <a:pt x="120" y="9"/>
                        <a:pt x="120" y="6"/>
                      </a:cubicBezTo>
                      <a:cubicBezTo>
                        <a:pt x="120" y="3"/>
                        <a:pt x="117" y="0"/>
                        <a:pt x="1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 name="组合 7"/>
            <p:cNvGrpSpPr/>
            <p:nvPr/>
          </p:nvGrpSpPr>
          <p:grpSpPr>
            <a:xfrm>
              <a:off x="7869145" y="4390185"/>
              <a:ext cx="1025525" cy="914400"/>
              <a:chOff x="7869145" y="4390185"/>
              <a:chExt cx="1025525" cy="914400"/>
            </a:xfrm>
          </p:grpSpPr>
          <p:sp>
            <p:nvSpPr>
              <p:cNvPr id="26631" name="椭圆 13"/>
              <p:cNvSpPr>
                <a:spLocks noChangeArrowheads="1"/>
              </p:cNvSpPr>
              <p:nvPr/>
            </p:nvSpPr>
            <p:spPr bwMode="auto">
              <a:xfrm>
                <a:off x="7869145" y="4390185"/>
                <a:ext cx="914400" cy="914400"/>
              </a:xfrm>
              <a:prstGeom prst="ellipse">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6637" name="椭圆 19"/>
              <p:cNvSpPr>
                <a:spLocks noChangeAspect="1" noChangeArrowheads="1"/>
              </p:cNvSpPr>
              <p:nvPr/>
            </p:nvSpPr>
            <p:spPr bwMode="auto">
              <a:xfrm>
                <a:off x="8588283" y="4883897"/>
                <a:ext cx="306387" cy="306388"/>
              </a:xfrm>
              <a:prstGeom prst="ellipse">
                <a:avLst/>
              </a:prstGeom>
              <a:solidFill>
                <a:srgbClr val="6CA62C"/>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1600">
                    <a:solidFill>
                      <a:srgbClr val="FFFFFF"/>
                    </a:solidFill>
                  </a:rPr>
                  <a:t>4</a:t>
                </a:r>
                <a:endParaRPr lang="zh-CN" altLang="en-US" sz="1600">
                  <a:solidFill>
                    <a:srgbClr val="FFFFFF"/>
                  </a:solidFill>
                </a:endParaRPr>
              </a:p>
            </p:txBody>
          </p:sp>
          <p:sp>
            <p:nvSpPr>
              <p:cNvPr id="71" name="Freeform 146"/>
              <p:cNvSpPr>
                <a:spLocks noEditPoints="1"/>
              </p:cNvSpPr>
              <p:nvPr/>
            </p:nvSpPr>
            <p:spPr bwMode="auto">
              <a:xfrm>
                <a:off x="8098070" y="4552309"/>
                <a:ext cx="436563" cy="569913"/>
              </a:xfrm>
              <a:custGeom>
                <a:avLst/>
                <a:gdLst>
                  <a:gd name="T0" fmla="*/ 145 w 149"/>
                  <a:gd name="T1" fmla="*/ 0 h 194"/>
                  <a:gd name="T2" fmla="*/ 4 w 149"/>
                  <a:gd name="T3" fmla="*/ 0 h 194"/>
                  <a:gd name="T4" fmla="*/ 0 w 149"/>
                  <a:gd name="T5" fmla="*/ 4 h 194"/>
                  <a:gd name="T6" fmla="*/ 0 w 149"/>
                  <a:gd name="T7" fmla="*/ 190 h 194"/>
                  <a:gd name="T8" fmla="*/ 4 w 149"/>
                  <a:gd name="T9" fmla="*/ 194 h 194"/>
                  <a:gd name="T10" fmla="*/ 145 w 149"/>
                  <a:gd name="T11" fmla="*/ 194 h 194"/>
                  <a:gd name="T12" fmla="*/ 149 w 149"/>
                  <a:gd name="T13" fmla="*/ 190 h 194"/>
                  <a:gd name="T14" fmla="*/ 149 w 149"/>
                  <a:gd name="T15" fmla="*/ 4 h 194"/>
                  <a:gd name="T16" fmla="*/ 145 w 149"/>
                  <a:gd name="T17" fmla="*/ 0 h 194"/>
                  <a:gd name="T18" fmla="*/ 23 w 149"/>
                  <a:gd name="T19" fmla="*/ 35 h 194"/>
                  <a:gd name="T20" fmla="*/ 27 w 149"/>
                  <a:gd name="T21" fmla="*/ 31 h 194"/>
                  <a:gd name="T22" fmla="*/ 64 w 149"/>
                  <a:gd name="T23" fmla="*/ 31 h 194"/>
                  <a:gd name="T24" fmla="*/ 68 w 149"/>
                  <a:gd name="T25" fmla="*/ 35 h 194"/>
                  <a:gd name="T26" fmla="*/ 68 w 149"/>
                  <a:gd name="T27" fmla="*/ 85 h 194"/>
                  <a:gd name="T28" fmla="*/ 64 w 149"/>
                  <a:gd name="T29" fmla="*/ 89 h 194"/>
                  <a:gd name="T30" fmla="*/ 27 w 149"/>
                  <a:gd name="T31" fmla="*/ 89 h 194"/>
                  <a:gd name="T32" fmla="*/ 23 w 149"/>
                  <a:gd name="T33" fmla="*/ 85 h 194"/>
                  <a:gd name="T34" fmla="*/ 23 w 149"/>
                  <a:gd name="T35" fmla="*/ 35 h 194"/>
                  <a:gd name="T36" fmla="*/ 123 w 149"/>
                  <a:gd name="T37" fmla="*/ 164 h 194"/>
                  <a:gd name="T38" fmla="*/ 27 w 149"/>
                  <a:gd name="T39" fmla="*/ 164 h 194"/>
                  <a:gd name="T40" fmla="*/ 23 w 149"/>
                  <a:gd name="T41" fmla="*/ 160 h 194"/>
                  <a:gd name="T42" fmla="*/ 27 w 149"/>
                  <a:gd name="T43" fmla="*/ 156 h 194"/>
                  <a:gd name="T44" fmla="*/ 123 w 149"/>
                  <a:gd name="T45" fmla="*/ 156 h 194"/>
                  <a:gd name="T46" fmla="*/ 127 w 149"/>
                  <a:gd name="T47" fmla="*/ 160 h 194"/>
                  <a:gd name="T48" fmla="*/ 123 w 149"/>
                  <a:gd name="T49" fmla="*/ 164 h 194"/>
                  <a:gd name="T50" fmla="*/ 123 w 149"/>
                  <a:gd name="T51" fmla="*/ 139 h 194"/>
                  <a:gd name="T52" fmla="*/ 27 w 149"/>
                  <a:gd name="T53" fmla="*/ 139 h 194"/>
                  <a:gd name="T54" fmla="*/ 23 w 149"/>
                  <a:gd name="T55" fmla="*/ 135 h 194"/>
                  <a:gd name="T56" fmla="*/ 27 w 149"/>
                  <a:gd name="T57" fmla="*/ 131 h 194"/>
                  <a:gd name="T58" fmla="*/ 123 w 149"/>
                  <a:gd name="T59" fmla="*/ 131 h 194"/>
                  <a:gd name="T60" fmla="*/ 127 w 149"/>
                  <a:gd name="T61" fmla="*/ 135 h 194"/>
                  <a:gd name="T62" fmla="*/ 123 w 149"/>
                  <a:gd name="T63" fmla="*/ 139 h 194"/>
                  <a:gd name="T64" fmla="*/ 123 w 149"/>
                  <a:gd name="T65" fmla="*/ 114 h 194"/>
                  <a:gd name="T66" fmla="*/ 27 w 149"/>
                  <a:gd name="T67" fmla="*/ 114 h 194"/>
                  <a:gd name="T68" fmla="*/ 23 w 149"/>
                  <a:gd name="T69" fmla="*/ 110 h 194"/>
                  <a:gd name="T70" fmla="*/ 27 w 149"/>
                  <a:gd name="T71" fmla="*/ 106 h 194"/>
                  <a:gd name="T72" fmla="*/ 123 w 149"/>
                  <a:gd name="T73" fmla="*/ 106 h 194"/>
                  <a:gd name="T74" fmla="*/ 127 w 149"/>
                  <a:gd name="T75" fmla="*/ 110 h 194"/>
                  <a:gd name="T76" fmla="*/ 123 w 149"/>
                  <a:gd name="T77" fmla="*/ 114 h 194"/>
                  <a:gd name="T78" fmla="*/ 123 w 149"/>
                  <a:gd name="T79" fmla="*/ 89 h 194"/>
                  <a:gd name="T80" fmla="*/ 90 w 149"/>
                  <a:gd name="T81" fmla="*/ 89 h 194"/>
                  <a:gd name="T82" fmla="*/ 86 w 149"/>
                  <a:gd name="T83" fmla="*/ 85 h 194"/>
                  <a:gd name="T84" fmla="*/ 90 w 149"/>
                  <a:gd name="T85" fmla="*/ 81 h 194"/>
                  <a:gd name="T86" fmla="*/ 123 w 149"/>
                  <a:gd name="T87" fmla="*/ 81 h 194"/>
                  <a:gd name="T88" fmla="*/ 127 w 149"/>
                  <a:gd name="T89" fmla="*/ 85 h 194"/>
                  <a:gd name="T90" fmla="*/ 123 w 149"/>
                  <a:gd name="T91" fmla="*/ 89 h 194"/>
                  <a:gd name="T92" fmla="*/ 123 w 149"/>
                  <a:gd name="T93" fmla="*/ 64 h 194"/>
                  <a:gd name="T94" fmla="*/ 90 w 149"/>
                  <a:gd name="T95" fmla="*/ 64 h 194"/>
                  <a:gd name="T96" fmla="*/ 86 w 149"/>
                  <a:gd name="T97" fmla="*/ 60 h 194"/>
                  <a:gd name="T98" fmla="*/ 90 w 149"/>
                  <a:gd name="T99" fmla="*/ 56 h 194"/>
                  <a:gd name="T100" fmla="*/ 123 w 149"/>
                  <a:gd name="T101" fmla="*/ 56 h 194"/>
                  <a:gd name="T102" fmla="*/ 127 w 149"/>
                  <a:gd name="T103" fmla="*/ 60 h 194"/>
                  <a:gd name="T104" fmla="*/ 123 w 149"/>
                  <a:gd name="T105" fmla="*/ 64 h 194"/>
                  <a:gd name="T106" fmla="*/ 123 w 149"/>
                  <a:gd name="T107" fmla="*/ 39 h 194"/>
                  <a:gd name="T108" fmla="*/ 90 w 149"/>
                  <a:gd name="T109" fmla="*/ 39 h 194"/>
                  <a:gd name="T110" fmla="*/ 86 w 149"/>
                  <a:gd name="T111" fmla="*/ 35 h 194"/>
                  <a:gd name="T112" fmla="*/ 90 w 149"/>
                  <a:gd name="T113" fmla="*/ 31 h 194"/>
                  <a:gd name="T114" fmla="*/ 123 w 149"/>
                  <a:gd name="T115" fmla="*/ 31 h 194"/>
                  <a:gd name="T116" fmla="*/ 127 w 149"/>
                  <a:gd name="T117" fmla="*/ 35 h 194"/>
                  <a:gd name="T118" fmla="*/ 123 w 149"/>
                  <a:gd name="T119" fmla="*/ 3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 h="194">
                    <a:moveTo>
                      <a:pt x="145" y="0"/>
                    </a:moveTo>
                    <a:cubicBezTo>
                      <a:pt x="4" y="0"/>
                      <a:pt x="4" y="0"/>
                      <a:pt x="4" y="0"/>
                    </a:cubicBezTo>
                    <a:cubicBezTo>
                      <a:pt x="2" y="0"/>
                      <a:pt x="0" y="2"/>
                      <a:pt x="0" y="4"/>
                    </a:cubicBezTo>
                    <a:cubicBezTo>
                      <a:pt x="0" y="190"/>
                      <a:pt x="0" y="190"/>
                      <a:pt x="0" y="190"/>
                    </a:cubicBezTo>
                    <a:cubicBezTo>
                      <a:pt x="0" y="192"/>
                      <a:pt x="2" y="194"/>
                      <a:pt x="4" y="194"/>
                    </a:cubicBezTo>
                    <a:cubicBezTo>
                      <a:pt x="145" y="194"/>
                      <a:pt x="145" y="194"/>
                      <a:pt x="145" y="194"/>
                    </a:cubicBezTo>
                    <a:cubicBezTo>
                      <a:pt x="148" y="194"/>
                      <a:pt x="149" y="192"/>
                      <a:pt x="149" y="190"/>
                    </a:cubicBezTo>
                    <a:cubicBezTo>
                      <a:pt x="149" y="4"/>
                      <a:pt x="149" y="4"/>
                      <a:pt x="149" y="4"/>
                    </a:cubicBezTo>
                    <a:cubicBezTo>
                      <a:pt x="149" y="2"/>
                      <a:pt x="148" y="0"/>
                      <a:pt x="145" y="0"/>
                    </a:cubicBezTo>
                    <a:close/>
                    <a:moveTo>
                      <a:pt x="23" y="35"/>
                    </a:moveTo>
                    <a:cubicBezTo>
                      <a:pt x="23" y="33"/>
                      <a:pt x="24" y="31"/>
                      <a:pt x="27" y="31"/>
                    </a:cubicBezTo>
                    <a:cubicBezTo>
                      <a:pt x="64" y="31"/>
                      <a:pt x="64" y="31"/>
                      <a:pt x="64" y="31"/>
                    </a:cubicBezTo>
                    <a:cubicBezTo>
                      <a:pt x="66" y="31"/>
                      <a:pt x="68" y="33"/>
                      <a:pt x="68" y="35"/>
                    </a:cubicBezTo>
                    <a:cubicBezTo>
                      <a:pt x="68" y="85"/>
                      <a:pt x="68" y="85"/>
                      <a:pt x="68" y="85"/>
                    </a:cubicBezTo>
                    <a:cubicBezTo>
                      <a:pt x="68" y="87"/>
                      <a:pt x="66" y="89"/>
                      <a:pt x="64" y="89"/>
                    </a:cubicBezTo>
                    <a:cubicBezTo>
                      <a:pt x="27" y="89"/>
                      <a:pt x="27" y="89"/>
                      <a:pt x="27" y="89"/>
                    </a:cubicBezTo>
                    <a:cubicBezTo>
                      <a:pt x="24" y="89"/>
                      <a:pt x="23" y="87"/>
                      <a:pt x="23" y="85"/>
                    </a:cubicBezTo>
                    <a:lnTo>
                      <a:pt x="23" y="35"/>
                    </a:lnTo>
                    <a:close/>
                    <a:moveTo>
                      <a:pt x="123" y="164"/>
                    </a:moveTo>
                    <a:cubicBezTo>
                      <a:pt x="27" y="164"/>
                      <a:pt x="27" y="164"/>
                      <a:pt x="27" y="164"/>
                    </a:cubicBezTo>
                    <a:cubicBezTo>
                      <a:pt x="24" y="164"/>
                      <a:pt x="23" y="162"/>
                      <a:pt x="23" y="160"/>
                    </a:cubicBezTo>
                    <a:cubicBezTo>
                      <a:pt x="23" y="157"/>
                      <a:pt x="24" y="156"/>
                      <a:pt x="27" y="156"/>
                    </a:cubicBezTo>
                    <a:cubicBezTo>
                      <a:pt x="123" y="156"/>
                      <a:pt x="123" y="156"/>
                      <a:pt x="123" y="156"/>
                    </a:cubicBezTo>
                    <a:cubicBezTo>
                      <a:pt x="125" y="156"/>
                      <a:pt x="127" y="157"/>
                      <a:pt x="127" y="160"/>
                    </a:cubicBezTo>
                    <a:cubicBezTo>
                      <a:pt x="127" y="162"/>
                      <a:pt x="125" y="164"/>
                      <a:pt x="123" y="164"/>
                    </a:cubicBezTo>
                    <a:close/>
                    <a:moveTo>
                      <a:pt x="123" y="139"/>
                    </a:moveTo>
                    <a:cubicBezTo>
                      <a:pt x="27" y="139"/>
                      <a:pt x="27" y="139"/>
                      <a:pt x="27" y="139"/>
                    </a:cubicBezTo>
                    <a:cubicBezTo>
                      <a:pt x="24" y="139"/>
                      <a:pt x="23" y="137"/>
                      <a:pt x="23" y="135"/>
                    </a:cubicBezTo>
                    <a:cubicBezTo>
                      <a:pt x="23" y="132"/>
                      <a:pt x="24" y="131"/>
                      <a:pt x="27" y="131"/>
                    </a:cubicBezTo>
                    <a:cubicBezTo>
                      <a:pt x="123" y="131"/>
                      <a:pt x="123" y="131"/>
                      <a:pt x="123" y="131"/>
                    </a:cubicBezTo>
                    <a:cubicBezTo>
                      <a:pt x="125" y="131"/>
                      <a:pt x="127" y="132"/>
                      <a:pt x="127" y="135"/>
                    </a:cubicBezTo>
                    <a:cubicBezTo>
                      <a:pt x="127" y="137"/>
                      <a:pt x="125" y="139"/>
                      <a:pt x="123" y="139"/>
                    </a:cubicBezTo>
                    <a:close/>
                    <a:moveTo>
                      <a:pt x="123" y="114"/>
                    </a:moveTo>
                    <a:cubicBezTo>
                      <a:pt x="27" y="114"/>
                      <a:pt x="27" y="114"/>
                      <a:pt x="27" y="114"/>
                    </a:cubicBezTo>
                    <a:cubicBezTo>
                      <a:pt x="24" y="114"/>
                      <a:pt x="23" y="112"/>
                      <a:pt x="23" y="110"/>
                    </a:cubicBezTo>
                    <a:cubicBezTo>
                      <a:pt x="23" y="107"/>
                      <a:pt x="24" y="106"/>
                      <a:pt x="27" y="106"/>
                    </a:cubicBezTo>
                    <a:cubicBezTo>
                      <a:pt x="123" y="106"/>
                      <a:pt x="123" y="106"/>
                      <a:pt x="123" y="106"/>
                    </a:cubicBezTo>
                    <a:cubicBezTo>
                      <a:pt x="125" y="106"/>
                      <a:pt x="127" y="107"/>
                      <a:pt x="127" y="110"/>
                    </a:cubicBezTo>
                    <a:cubicBezTo>
                      <a:pt x="127" y="112"/>
                      <a:pt x="125" y="114"/>
                      <a:pt x="123" y="114"/>
                    </a:cubicBezTo>
                    <a:close/>
                    <a:moveTo>
                      <a:pt x="123" y="89"/>
                    </a:moveTo>
                    <a:cubicBezTo>
                      <a:pt x="90" y="89"/>
                      <a:pt x="90" y="89"/>
                      <a:pt x="90" y="89"/>
                    </a:cubicBezTo>
                    <a:cubicBezTo>
                      <a:pt x="88" y="89"/>
                      <a:pt x="86" y="87"/>
                      <a:pt x="86" y="85"/>
                    </a:cubicBezTo>
                    <a:cubicBezTo>
                      <a:pt x="86" y="83"/>
                      <a:pt x="88" y="81"/>
                      <a:pt x="90" y="81"/>
                    </a:cubicBezTo>
                    <a:cubicBezTo>
                      <a:pt x="123" y="81"/>
                      <a:pt x="123" y="81"/>
                      <a:pt x="123" y="81"/>
                    </a:cubicBezTo>
                    <a:cubicBezTo>
                      <a:pt x="125" y="81"/>
                      <a:pt x="127" y="83"/>
                      <a:pt x="127" y="85"/>
                    </a:cubicBezTo>
                    <a:cubicBezTo>
                      <a:pt x="127" y="87"/>
                      <a:pt x="125" y="89"/>
                      <a:pt x="123" y="89"/>
                    </a:cubicBezTo>
                    <a:close/>
                    <a:moveTo>
                      <a:pt x="123" y="64"/>
                    </a:moveTo>
                    <a:cubicBezTo>
                      <a:pt x="90" y="64"/>
                      <a:pt x="90" y="64"/>
                      <a:pt x="90" y="64"/>
                    </a:cubicBezTo>
                    <a:cubicBezTo>
                      <a:pt x="88" y="64"/>
                      <a:pt x="86" y="62"/>
                      <a:pt x="86" y="60"/>
                    </a:cubicBezTo>
                    <a:cubicBezTo>
                      <a:pt x="86" y="58"/>
                      <a:pt x="88" y="56"/>
                      <a:pt x="90" y="56"/>
                    </a:cubicBezTo>
                    <a:cubicBezTo>
                      <a:pt x="123" y="56"/>
                      <a:pt x="123" y="56"/>
                      <a:pt x="123" y="56"/>
                    </a:cubicBezTo>
                    <a:cubicBezTo>
                      <a:pt x="125" y="56"/>
                      <a:pt x="127" y="58"/>
                      <a:pt x="127" y="60"/>
                    </a:cubicBezTo>
                    <a:cubicBezTo>
                      <a:pt x="127" y="62"/>
                      <a:pt x="125" y="64"/>
                      <a:pt x="123" y="64"/>
                    </a:cubicBezTo>
                    <a:close/>
                    <a:moveTo>
                      <a:pt x="123" y="39"/>
                    </a:moveTo>
                    <a:cubicBezTo>
                      <a:pt x="90" y="39"/>
                      <a:pt x="90" y="39"/>
                      <a:pt x="90" y="39"/>
                    </a:cubicBezTo>
                    <a:cubicBezTo>
                      <a:pt x="88" y="39"/>
                      <a:pt x="86" y="37"/>
                      <a:pt x="86" y="35"/>
                    </a:cubicBezTo>
                    <a:cubicBezTo>
                      <a:pt x="86" y="33"/>
                      <a:pt x="88" y="31"/>
                      <a:pt x="90" y="31"/>
                    </a:cubicBezTo>
                    <a:cubicBezTo>
                      <a:pt x="123" y="31"/>
                      <a:pt x="123" y="31"/>
                      <a:pt x="123" y="31"/>
                    </a:cubicBezTo>
                    <a:cubicBezTo>
                      <a:pt x="125" y="31"/>
                      <a:pt x="127" y="33"/>
                      <a:pt x="127" y="35"/>
                    </a:cubicBezTo>
                    <a:cubicBezTo>
                      <a:pt x="127" y="37"/>
                      <a:pt x="125" y="39"/>
                      <a:pt x="123" y="3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pic>
        <p:nvPicPr>
          <p:cNvPr id="4" name="图片 3"/>
          <p:cNvPicPr>
            <a:picLocks noChangeAspect="1"/>
          </p:cNvPicPr>
          <p:nvPr/>
        </p:nvPicPr>
        <p:blipFill>
          <a:blip r:embed="rId1"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649"/>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17" name="矩形 16"/>
          <p:cNvSpPr>
            <a:spLocks noChangeArrowheads="1"/>
          </p:cNvSpPr>
          <p:nvPr/>
        </p:nvSpPr>
        <p:spPr bwMode="auto">
          <a:xfrm>
            <a:off x="1025525" y="241394"/>
            <a:ext cx="13696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联系方式</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22325" y="934720"/>
            <a:ext cx="3422650" cy="539750"/>
            <a:chOff x="10342" y="2513"/>
            <a:chExt cx="5390" cy="850"/>
          </a:xfrm>
        </p:grpSpPr>
        <p:grpSp>
          <p:nvGrpSpPr>
            <p:cNvPr id="2" name="组合 1"/>
            <p:cNvGrpSpPr/>
            <p:nvPr/>
          </p:nvGrpSpPr>
          <p:grpSpPr>
            <a:xfrm>
              <a:off x="10342" y="2513"/>
              <a:ext cx="850" cy="850"/>
              <a:chOff x="6675438" y="1814232"/>
              <a:chExt cx="539750" cy="539750"/>
            </a:xfrm>
          </p:grpSpPr>
          <p:sp>
            <p:nvSpPr>
              <p:cNvPr id="34821" name="圆角矩形 3"/>
              <p:cNvSpPr>
                <a:spLocks noChangeAspect="1" noChangeArrowheads="1"/>
              </p:cNvSpPr>
              <p:nvPr/>
            </p:nvSpPr>
            <p:spPr bwMode="auto">
              <a:xfrm>
                <a:off x="6675438" y="1814232"/>
                <a:ext cx="539750" cy="539750"/>
              </a:xfrm>
              <a:prstGeom prst="roundRect">
                <a:avLst>
                  <a:gd name="adj" fmla="val 30000"/>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34829" name="KSO_Shape"/>
              <p:cNvSpPr>
                <a:spLocks noChangeAspect="1" noChangeArrowheads="1"/>
              </p:cNvSpPr>
              <p:nvPr/>
            </p:nvSpPr>
            <p:spPr bwMode="auto">
              <a:xfrm>
                <a:off x="6765925" y="1903132"/>
                <a:ext cx="360363" cy="360363"/>
              </a:xfrm>
              <a:custGeom>
                <a:avLst/>
                <a:gdLst>
                  <a:gd name="T0" fmla="*/ 1250 w 2276475"/>
                  <a:gd name="T1" fmla="*/ 632 h 2276475"/>
                  <a:gd name="T2" fmla="*/ 1273 w 2276475"/>
                  <a:gd name="T3" fmla="*/ 675 h 2276475"/>
                  <a:gd name="T4" fmla="*/ 1258 w 2276475"/>
                  <a:gd name="T5" fmla="*/ 722 h 2276475"/>
                  <a:gd name="T6" fmla="*/ 1215 w 2276475"/>
                  <a:gd name="T7" fmla="*/ 745 h 2276475"/>
                  <a:gd name="T8" fmla="*/ 1168 w 2276475"/>
                  <a:gd name="T9" fmla="*/ 731 h 2276475"/>
                  <a:gd name="T10" fmla="*/ 1144 w 2276475"/>
                  <a:gd name="T11" fmla="*/ 688 h 2276475"/>
                  <a:gd name="T12" fmla="*/ 1159 w 2276475"/>
                  <a:gd name="T13" fmla="*/ 640 h 2276475"/>
                  <a:gd name="T14" fmla="*/ 1202 w 2276475"/>
                  <a:gd name="T15" fmla="*/ 617 h 2276475"/>
                  <a:gd name="T16" fmla="*/ 670 w 2276475"/>
                  <a:gd name="T17" fmla="*/ 694 h 2276475"/>
                  <a:gd name="T18" fmla="*/ 600 w 2276475"/>
                  <a:gd name="T19" fmla="*/ 536 h 2276475"/>
                  <a:gd name="T20" fmla="*/ 630 w 2276475"/>
                  <a:gd name="T21" fmla="*/ 598 h 2276475"/>
                  <a:gd name="T22" fmla="*/ 602 w 2276475"/>
                  <a:gd name="T23" fmla="*/ 695 h 2276475"/>
                  <a:gd name="T24" fmla="*/ 476 w 2276475"/>
                  <a:gd name="T25" fmla="*/ 787 h 2276475"/>
                  <a:gd name="T26" fmla="*/ 584 w 2276475"/>
                  <a:gd name="T27" fmla="*/ 643 h 2276475"/>
                  <a:gd name="T28" fmla="*/ 576 w 2276475"/>
                  <a:gd name="T29" fmla="*/ 571 h 2276475"/>
                  <a:gd name="T30" fmla="*/ 499 w 2276475"/>
                  <a:gd name="T31" fmla="*/ 564 h 2276475"/>
                  <a:gd name="T32" fmla="*/ 509 w 2276475"/>
                  <a:gd name="T33" fmla="*/ 521 h 2276475"/>
                  <a:gd name="T34" fmla="*/ 984 w 2276475"/>
                  <a:gd name="T35" fmla="*/ 611 h 2276475"/>
                  <a:gd name="T36" fmla="*/ 1049 w 2276475"/>
                  <a:gd name="T37" fmla="*/ 604 h 2276475"/>
                  <a:gd name="T38" fmla="*/ 1088 w 2276475"/>
                  <a:gd name="T39" fmla="*/ 649 h 2276475"/>
                  <a:gd name="T40" fmla="*/ 1054 w 2276475"/>
                  <a:gd name="T41" fmla="*/ 681 h 2276475"/>
                  <a:gd name="T42" fmla="*/ 1028 w 2276475"/>
                  <a:gd name="T43" fmla="*/ 641 h 2276475"/>
                  <a:gd name="T44" fmla="*/ 972 w 2276475"/>
                  <a:gd name="T45" fmla="*/ 654 h 2276475"/>
                  <a:gd name="T46" fmla="*/ 296 w 2276475"/>
                  <a:gd name="T47" fmla="*/ 375 h 2276475"/>
                  <a:gd name="T48" fmla="*/ 347 w 2276475"/>
                  <a:gd name="T49" fmla="*/ 704 h 2276475"/>
                  <a:gd name="T50" fmla="*/ 266 w 2276475"/>
                  <a:gd name="T51" fmla="*/ 744 h 2276475"/>
                  <a:gd name="T52" fmla="*/ 373 w 2276475"/>
                  <a:gd name="T53" fmla="*/ 890 h 2276475"/>
                  <a:gd name="T54" fmla="*/ 599 w 2276475"/>
                  <a:gd name="T55" fmla="*/ 1110 h 2276475"/>
                  <a:gd name="T56" fmla="*/ 710 w 2276475"/>
                  <a:gd name="T57" fmla="*/ 1170 h 2276475"/>
                  <a:gd name="T58" fmla="*/ 747 w 2276475"/>
                  <a:gd name="T59" fmla="*/ 1073 h 2276475"/>
                  <a:gd name="T60" fmla="*/ 1066 w 2276475"/>
                  <a:gd name="T61" fmla="*/ 1154 h 2276475"/>
                  <a:gd name="T62" fmla="*/ 1037 w 2276475"/>
                  <a:gd name="T63" fmla="*/ 1428 h 2276475"/>
                  <a:gd name="T64" fmla="*/ 819 w 2276475"/>
                  <a:gd name="T65" fmla="*/ 1395 h 2276475"/>
                  <a:gd name="T66" fmla="*/ 596 w 2276475"/>
                  <a:gd name="T67" fmla="*/ 1309 h 2276475"/>
                  <a:gd name="T68" fmla="*/ 346 w 2276475"/>
                  <a:gd name="T69" fmla="*/ 1142 h 2276475"/>
                  <a:gd name="T70" fmla="*/ 145 w 2276475"/>
                  <a:gd name="T71" fmla="*/ 904 h 2276475"/>
                  <a:gd name="T72" fmla="*/ 42 w 2276475"/>
                  <a:gd name="T73" fmla="*/ 670 h 2276475"/>
                  <a:gd name="T74" fmla="*/ 0 w 2276475"/>
                  <a:gd name="T75" fmla="*/ 432 h 2276475"/>
                  <a:gd name="T76" fmla="*/ 29 w 2276475"/>
                  <a:gd name="T77" fmla="*/ 365 h 2276475"/>
                  <a:gd name="T78" fmla="*/ 814 w 2276475"/>
                  <a:gd name="T79" fmla="*/ 166 h 2276475"/>
                  <a:gd name="T80" fmla="*/ 843 w 2276475"/>
                  <a:gd name="T81" fmla="*/ 205 h 2276475"/>
                  <a:gd name="T82" fmla="*/ 836 w 2276475"/>
                  <a:gd name="T83" fmla="*/ 254 h 2276475"/>
                  <a:gd name="T84" fmla="*/ 797 w 2276475"/>
                  <a:gd name="T85" fmla="*/ 283 h 2276475"/>
                  <a:gd name="T86" fmla="*/ 748 w 2276475"/>
                  <a:gd name="T87" fmla="*/ 276 h 2276475"/>
                  <a:gd name="T88" fmla="*/ 719 w 2276475"/>
                  <a:gd name="T89" fmla="*/ 237 h 2276475"/>
                  <a:gd name="T90" fmla="*/ 726 w 2276475"/>
                  <a:gd name="T91" fmla="*/ 187 h 2276475"/>
                  <a:gd name="T92" fmla="*/ 765 w 2276475"/>
                  <a:gd name="T93" fmla="*/ 158 h 2276475"/>
                  <a:gd name="T94" fmla="*/ 940 w 2276475"/>
                  <a:gd name="T95" fmla="*/ 23 h 2276475"/>
                  <a:gd name="T96" fmla="*/ 1172 w 2276475"/>
                  <a:gd name="T97" fmla="*/ 138 h 2276475"/>
                  <a:gd name="T98" fmla="*/ 1346 w 2276475"/>
                  <a:gd name="T99" fmla="*/ 341 h 2276475"/>
                  <a:gd name="T100" fmla="*/ 1425 w 2276475"/>
                  <a:gd name="T101" fmla="*/ 584 h 2276475"/>
                  <a:gd name="T102" fmla="*/ 1406 w 2276475"/>
                  <a:gd name="T103" fmla="*/ 837 h 2276475"/>
                  <a:gd name="T104" fmla="*/ 1291 w 2276475"/>
                  <a:gd name="T105" fmla="*/ 1069 h 2276475"/>
                  <a:gd name="T106" fmla="*/ 1250 w 2276475"/>
                  <a:gd name="T107" fmla="*/ 949 h 2276475"/>
                  <a:gd name="T108" fmla="*/ 1322 w 2276475"/>
                  <a:gd name="T109" fmla="*/ 744 h 2276475"/>
                  <a:gd name="T110" fmla="*/ 1311 w 2276475"/>
                  <a:gd name="T111" fmla="*/ 530 h 2276475"/>
                  <a:gd name="T112" fmla="*/ 1219 w 2276475"/>
                  <a:gd name="T113" fmla="*/ 331 h 2276475"/>
                  <a:gd name="T114" fmla="*/ 1052 w 2276475"/>
                  <a:gd name="T115" fmla="*/ 180 h 2276475"/>
                  <a:gd name="T116" fmla="*/ 847 w 2276475"/>
                  <a:gd name="T117" fmla="*/ 108 h 2276475"/>
                  <a:gd name="T118" fmla="*/ 632 w 2276475"/>
                  <a:gd name="T119" fmla="*/ 118 h 2276475"/>
                  <a:gd name="T120" fmla="*/ 434 w 2276475"/>
                  <a:gd name="T121" fmla="*/ 211 h 2276475"/>
                  <a:gd name="T122" fmla="*/ 415 w 2276475"/>
                  <a:gd name="T123" fmla="*/ 100 h 2276475"/>
                  <a:gd name="T124" fmla="*/ 655 w 2276475"/>
                  <a:gd name="T125" fmla="*/ 9 h 2276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2276475"/>
                  <a:gd name="T191" fmla="*/ 2276475 w 2276475"/>
                  <a:gd name="T192" fmla="*/ 2276475 h 2276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2276475">
                    <a:moveTo>
                      <a:pt x="1919288" y="982662"/>
                    </a:moveTo>
                    <a:lnTo>
                      <a:pt x="1924685" y="982662"/>
                    </a:lnTo>
                    <a:lnTo>
                      <a:pt x="1929765" y="982662"/>
                    </a:lnTo>
                    <a:lnTo>
                      <a:pt x="1935480" y="983296"/>
                    </a:lnTo>
                    <a:lnTo>
                      <a:pt x="1940560" y="983930"/>
                    </a:lnTo>
                    <a:lnTo>
                      <a:pt x="1945323" y="984564"/>
                    </a:lnTo>
                    <a:lnTo>
                      <a:pt x="1950403" y="986149"/>
                    </a:lnTo>
                    <a:lnTo>
                      <a:pt x="1955165" y="987100"/>
                    </a:lnTo>
                    <a:lnTo>
                      <a:pt x="1959610" y="989002"/>
                    </a:lnTo>
                    <a:lnTo>
                      <a:pt x="1964373" y="990904"/>
                    </a:lnTo>
                    <a:lnTo>
                      <a:pt x="1969135" y="992489"/>
                    </a:lnTo>
                    <a:lnTo>
                      <a:pt x="1973580" y="995025"/>
                    </a:lnTo>
                    <a:lnTo>
                      <a:pt x="1977708" y="997245"/>
                    </a:lnTo>
                    <a:lnTo>
                      <a:pt x="1981835" y="1000415"/>
                    </a:lnTo>
                    <a:lnTo>
                      <a:pt x="1985963" y="1003268"/>
                    </a:lnTo>
                    <a:lnTo>
                      <a:pt x="1990090" y="1006121"/>
                    </a:lnTo>
                    <a:lnTo>
                      <a:pt x="1993583" y="1009291"/>
                    </a:lnTo>
                    <a:lnTo>
                      <a:pt x="1997075" y="1012778"/>
                    </a:lnTo>
                    <a:lnTo>
                      <a:pt x="2000568" y="1016265"/>
                    </a:lnTo>
                    <a:lnTo>
                      <a:pt x="2003743" y="1020069"/>
                    </a:lnTo>
                    <a:lnTo>
                      <a:pt x="2006918" y="1023873"/>
                    </a:lnTo>
                    <a:lnTo>
                      <a:pt x="2009775" y="1027994"/>
                    </a:lnTo>
                    <a:lnTo>
                      <a:pt x="2012315" y="1031799"/>
                    </a:lnTo>
                    <a:lnTo>
                      <a:pt x="2014855" y="1036237"/>
                    </a:lnTo>
                    <a:lnTo>
                      <a:pt x="2017078" y="1040675"/>
                    </a:lnTo>
                    <a:lnTo>
                      <a:pt x="2019300" y="1045430"/>
                    </a:lnTo>
                    <a:lnTo>
                      <a:pt x="2020888" y="1049868"/>
                    </a:lnTo>
                    <a:lnTo>
                      <a:pt x="2022475" y="1054623"/>
                    </a:lnTo>
                    <a:lnTo>
                      <a:pt x="2023745" y="1059695"/>
                    </a:lnTo>
                    <a:lnTo>
                      <a:pt x="2025016" y="1064451"/>
                    </a:lnTo>
                    <a:lnTo>
                      <a:pt x="2025968" y="1069523"/>
                    </a:lnTo>
                    <a:lnTo>
                      <a:pt x="2026603" y="1074595"/>
                    </a:lnTo>
                    <a:lnTo>
                      <a:pt x="2026920" y="1079984"/>
                    </a:lnTo>
                    <a:lnTo>
                      <a:pt x="2027238" y="1085056"/>
                    </a:lnTo>
                    <a:lnTo>
                      <a:pt x="2026920" y="1090445"/>
                    </a:lnTo>
                    <a:lnTo>
                      <a:pt x="2026603" y="1095517"/>
                    </a:lnTo>
                    <a:lnTo>
                      <a:pt x="2025968" y="1100590"/>
                    </a:lnTo>
                    <a:lnTo>
                      <a:pt x="2025016" y="1105662"/>
                    </a:lnTo>
                    <a:lnTo>
                      <a:pt x="2023745" y="1110417"/>
                    </a:lnTo>
                    <a:lnTo>
                      <a:pt x="2022475" y="1115489"/>
                    </a:lnTo>
                    <a:lnTo>
                      <a:pt x="2020888" y="1120244"/>
                    </a:lnTo>
                    <a:lnTo>
                      <a:pt x="2019300" y="1124682"/>
                    </a:lnTo>
                    <a:lnTo>
                      <a:pt x="2017078" y="1129437"/>
                    </a:lnTo>
                    <a:lnTo>
                      <a:pt x="2014855" y="1133876"/>
                    </a:lnTo>
                    <a:lnTo>
                      <a:pt x="2012315" y="1138314"/>
                    </a:lnTo>
                    <a:lnTo>
                      <a:pt x="2009775" y="1142118"/>
                    </a:lnTo>
                    <a:lnTo>
                      <a:pt x="2006918" y="1146239"/>
                    </a:lnTo>
                    <a:lnTo>
                      <a:pt x="2003743" y="1150043"/>
                    </a:lnTo>
                    <a:lnTo>
                      <a:pt x="2000568" y="1153847"/>
                    </a:lnTo>
                    <a:lnTo>
                      <a:pt x="1997075" y="1157334"/>
                    </a:lnTo>
                    <a:lnTo>
                      <a:pt x="1993583" y="1160821"/>
                    </a:lnTo>
                    <a:lnTo>
                      <a:pt x="1990090" y="1163991"/>
                    </a:lnTo>
                    <a:lnTo>
                      <a:pt x="1985963" y="1166845"/>
                    </a:lnTo>
                    <a:lnTo>
                      <a:pt x="1981835" y="1169698"/>
                    </a:lnTo>
                    <a:lnTo>
                      <a:pt x="1977708" y="1172234"/>
                    </a:lnTo>
                    <a:lnTo>
                      <a:pt x="1973580" y="1175087"/>
                    </a:lnTo>
                    <a:lnTo>
                      <a:pt x="1969135" y="1176989"/>
                    </a:lnTo>
                    <a:lnTo>
                      <a:pt x="1964373" y="1179208"/>
                    </a:lnTo>
                    <a:lnTo>
                      <a:pt x="1959610" y="1181110"/>
                    </a:lnTo>
                    <a:lnTo>
                      <a:pt x="1955165" y="1182695"/>
                    </a:lnTo>
                    <a:lnTo>
                      <a:pt x="1950403" y="1183963"/>
                    </a:lnTo>
                    <a:lnTo>
                      <a:pt x="1945323" y="1185231"/>
                    </a:lnTo>
                    <a:lnTo>
                      <a:pt x="1940560" y="1186182"/>
                    </a:lnTo>
                    <a:lnTo>
                      <a:pt x="1935480" y="1186816"/>
                    </a:lnTo>
                    <a:lnTo>
                      <a:pt x="1929765" y="1187450"/>
                    </a:lnTo>
                    <a:lnTo>
                      <a:pt x="1924685" y="1187450"/>
                    </a:lnTo>
                    <a:lnTo>
                      <a:pt x="1919288" y="1187450"/>
                    </a:lnTo>
                    <a:lnTo>
                      <a:pt x="1914208" y="1186816"/>
                    </a:lnTo>
                    <a:lnTo>
                      <a:pt x="1909128" y="1186182"/>
                    </a:lnTo>
                    <a:lnTo>
                      <a:pt x="1904048" y="1185231"/>
                    </a:lnTo>
                    <a:lnTo>
                      <a:pt x="1898968" y="1183963"/>
                    </a:lnTo>
                    <a:lnTo>
                      <a:pt x="1894205" y="1182695"/>
                    </a:lnTo>
                    <a:lnTo>
                      <a:pt x="1889443" y="1181110"/>
                    </a:lnTo>
                    <a:lnTo>
                      <a:pt x="1884680" y="1179208"/>
                    </a:lnTo>
                    <a:lnTo>
                      <a:pt x="1880235" y="1176989"/>
                    </a:lnTo>
                    <a:lnTo>
                      <a:pt x="1875790" y="1175087"/>
                    </a:lnTo>
                    <a:lnTo>
                      <a:pt x="1871663" y="1172234"/>
                    </a:lnTo>
                    <a:lnTo>
                      <a:pt x="1867218" y="1169698"/>
                    </a:lnTo>
                    <a:lnTo>
                      <a:pt x="1863090" y="1166845"/>
                    </a:lnTo>
                    <a:lnTo>
                      <a:pt x="1859598" y="1163991"/>
                    </a:lnTo>
                    <a:lnTo>
                      <a:pt x="1855788" y="1160821"/>
                    </a:lnTo>
                    <a:lnTo>
                      <a:pt x="1852295" y="1157334"/>
                    </a:lnTo>
                    <a:lnTo>
                      <a:pt x="1848803" y="1153847"/>
                    </a:lnTo>
                    <a:lnTo>
                      <a:pt x="1845628" y="1150043"/>
                    </a:lnTo>
                    <a:lnTo>
                      <a:pt x="1842453" y="1146239"/>
                    </a:lnTo>
                    <a:lnTo>
                      <a:pt x="1839913" y="1142118"/>
                    </a:lnTo>
                    <a:lnTo>
                      <a:pt x="1837055" y="1138314"/>
                    </a:lnTo>
                    <a:lnTo>
                      <a:pt x="1834515" y="1133876"/>
                    </a:lnTo>
                    <a:lnTo>
                      <a:pt x="1832293" y="1129437"/>
                    </a:lnTo>
                    <a:lnTo>
                      <a:pt x="1830388" y="1124682"/>
                    </a:lnTo>
                    <a:lnTo>
                      <a:pt x="1828483" y="1120244"/>
                    </a:lnTo>
                    <a:lnTo>
                      <a:pt x="1826578" y="1115489"/>
                    </a:lnTo>
                    <a:lnTo>
                      <a:pt x="1825308" y="1110417"/>
                    </a:lnTo>
                    <a:lnTo>
                      <a:pt x="1824038" y="1105662"/>
                    </a:lnTo>
                    <a:lnTo>
                      <a:pt x="1823403" y="1100590"/>
                    </a:lnTo>
                    <a:lnTo>
                      <a:pt x="1822768" y="1095517"/>
                    </a:lnTo>
                    <a:lnTo>
                      <a:pt x="1822450" y="1090445"/>
                    </a:lnTo>
                    <a:lnTo>
                      <a:pt x="1822450" y="1085056"/>
                    </a:lnTo>
                    <a:lnTo>
                      <a:pt x="1822450" y="1079984"/>
                    </a:lnTo>
                    <a:lnTo>
                      <a:pt x="1822768" y="1074595"/>
                    </a:lnTo>
                    <a:lnTo>
                      <a:pt x="1823403" y="1069523"/>
                    </a:lnTo>
                    <a:lnTo>
                      <a:pt x="1824038" y="1064451"/>
                    </a:lnTo>
                    <a:lnTo>
                      <a:pt x="1825308" y="1059695"/>
                    </a:lnTo>
                    <a:lnTo>
                      <a:pt x="1826578" y="1054623"/>
                    </a:lnTo>
                    <a:lnTo>
                      <a:pt x="1828483" y="1049868"/>
                    </a:lnTo>
                    <a:lnTo>
                      <a:pt x="1830388" y="1045430"/>
                    </a:lnTo>
                    <a:lnTo>
                      <a:pt x="1832293" y="1040675"/>
                    </a:lnTo>
                    <a:lnTo>
                      <a:pt x="1834515" y="1036237"/>
                    </a:lnTo>
                    <a:lnTo>
                      <a:pt x="1837055" y="1031799"/>
                    </a:lnTo>
                    <a:lnTo>
                      <a:pt x="1839913" y="1027994"/>
                    </a:lnTo>
                    <a:lnTo>
                      <a:pt x="1842453" y="1023873"/>
                    </a:lnTo>
                    <a:lnTo>
                      <a:pt x="1845628" y="1020069"/>
                    </a:lnTo>
                    <a:lnTo>
                      <a:pt x="1848803" y="1016265"/>
                    </a:lnTo>
                    <a:lnTo>
                      <a:pt x="1852295" y="1012778"/>
                    </a:lnTo>
                    <a:lnTo>
                      <a:pt x="1855788" y="1009291"/>
                    </a:lnTo>
                    <a:lnTo>
                      <a:pt x="1859598" y="1006121"/>
                    </a:lnTo>
                    <a:lnTo>
                      <a:pt x="1863090" y="1003268"/>
                    </a:lnTo>
                    <a:lnTo>
                      <a:pt x="1867218" y="1000415"/>
                    </a:lnTo>
                    <a:lnTo>
                      <a:pt x="1871663" y="997245"/>
                    </a:lnTo>
                    <a:lnTo>
                      <a:pt x="1875790" y="995025"/>
                    </a:lnTo>
                    <a:lnTo>
                      <a:pt x="1880235" y="992489"/>
                    </a:lnTo>
                    <a:lnTo>
                      <a:pt x="1884680" y="990904"/>
                    </a:lnTo>
                    <a:lnTo>
                      <a:pt x="1889443" y="989002"/>
                    </a:lnTo>
                    <a:lnTo>
                      <a:pt x="1894205" y="987100"/>
                    </a:lnTo>
                    <a:lnTo>
                      <a:pt x="1898968" y="986149"/>
                    </a:lnTo>
                    <a:lnTo>
                      <a:pt x="1904048" y="984564"/>
                    </a:lnTo>
                    <a:lnTo>
                      <a:pt x="1909128" y="983930"/>
                    </a:lnTo>
                    <a:lnTo>
                      <a:pt x="1914208" y="983296"/>
                    </a:lnTo>
                    <a:lnTo>
                      <a:pt x="1919288" y="982662"/>
                    </a:lnTo>
                    <a:close/>
                    <a:moveTo>
                      <a:pt x="1278280" y="917675"/>
                    </a:moveTo>
                    <a:lnTo>
                      <a:pt x="1116821" y="1122393"/>
                    </a:lnTo>
                    <a:lnTo>
                      <a:pt x="1278280" y="1122393"/>
                    </a:lnTo>
                    <a:lnTo>
                      <a:pt x="1278280" y="917675"/>
                    </a:lnTo>
                    <a:close/>
                    <a:moveTo>
                      <a:pt x="1281129" y="835025"/>
                    </a:moveTo>
                    <a:lnTo>
                      <a:pt x="1340014" y="835025"/>
                    </a:lnTo>
                    <a:lnTo>
                      <a:pt x="1340014" y="1122393"/>
                    </a:lnTo>
                    <a:lnTo>
                      <a:pt x="1397000" y="1122393"/>
                    </a:lnTo>
                    <a:lnTo>
                      <a:pt x="1397000" y="1178659"/>
                    </a:lnTo>
                    <a:lnTo>
                      <a:pt x="1340014" y="1178659"/>
                    </a:lnTo>
                    <a:lnTo>
                      <a:pt x="1340014" y="1358900"/>
                    </a:lnTo>
                    <a:lnTo>
                      <a:pt x="1278280" y="1358900"/>
                    </a:lnTo>
                    <a:lnTo>
                      <a:pt x="1278280" y="1178659"/>
                    </a:lnTo>
                    <a:lnTo>
                      <a:pt x="1066800" y="1178659"/>
                    </a:lnTo>
                    <a:lnTo>
                      <a:pt x="1066800" y="1104910"/>
                    </a:lnTo>
                    <a:lnTo>
                      <a:pt x="1281129" y="835025"/>
                    </a:lnTo>
                    <a:close/>
                    <a:moveTo>
                      <a:pt x="860108" y="823912"/>
                    </a:moveTo>
                    <a:lnTo>
                      <a:pt x="868680" y="824230"/>
                    </a:lnTo>
                    <a:lnTo>
                      <a:pt x="876618" y="824548"/>
                    </a:lnTo>
                    <a:lnTo>
                      <a:pt x="884555" y="825501"/>
                    </a:lnTo>
                    <a:lnTo>
                      <a:pt x="892175" y="826455"/>
                    </a:lnTo>
                    <a:lnTo>
                      <a:pt x="899478" y="828044"/>
                    </a:lnTo>
                    <a:lnTo>
                      <a:pt x="906463" y="829316"/>
                    </a:lnTo>
                    <a:lnTo>
                      <a:pt x="913448" y="831541"/>
                    </a:lnTo>
                    <a:lnTo>
                      <a:pt x="920433" y="833766"/>
                    </a:lnTo>
                    <a:lnTo>
                      <a:pt x="926465" y="836309"/>
                    </a:lnTo>
                    <a:lnTo>
                      <a:pt x="932815" y="839170"/>
                    </a:lnTo>
                    <a:lnTo>
                      <a:pt x="938848" y="842667"/>
                    </a:lnTo>
                    <a:lnTo>
                      <a:pt x="944880" y="845845"/>
                    </a:lnTo>
                    <a:lnTo>
                      <a:pt x="950278" y="849978"/>
                    </a:lnTo>
                    <a:lnTo>
                      <a:pt x="955675" y="853792"/>
                    </a:lnTo>
                    <a:lnTo>
                      <a:pt x="960755" y="858243"/>
                    </a:lnTo>
                    <a:lnTo>
                      <a:pt x="965518" y="863011"/>
                    </a:lnTo>
                    <a:lnTo>
                      <a:pt x="970280" y="868097"/>
                    </a:lnTo>
                    <a:lnTo>
                      <a:pt x="974725" y="873183"/>
                    </a:lnTo>
                    <a:lnTo>
                      <a:pt x="978535" y="878587"/>
                    </a:lnTo>
                    <a:lnTo>
                      <a:pt x="982345" y="884309"/>
                    </a:lnTo>
                    <a:lnTo>
                      <a:pt x="985520" y="890030"/>
                    </a:lnTo>
                    <a:lnTo>
                      <a:pt x="989013" y="896070"/>
                    </a:lnTo>
                    <a:lnTo>
                      <a:pt x="991870" y="902428"/>
                    </a:lnTo>
                    <a:lnTo>
                      <a:pt x="994410" y="909103"/>
                    </a:lnTo>
                    <a:lnTo>
                      <a:pt x="996633" y="915461"/>
                    </a:lnTo>
                    <a:lnTo>
                      <a:pt x="998220" y="922454"/>
                    </a:lnTo>
                    <a:lnTo>
                      <a:pt x="999808" y="929447"/>
                    </a:lnTo>
                    <a:lnTo>
                      <a:pt x="1001395" y="936758"/>
                    </a:lnTo>
                    <a:lnTo>
                      <a:pt x="1002348" y="944387"/>
                    </a:lnTo>
                    <a:lnTo>
                      <a:pt x="1002983" y="952017"/>
                    </a:lnTo>
                    <a:lnTo>
                      <a:pt x="1003618" y="959963"/>
                    </a:lnTo>
                    <a:lnTo>
                      <a:pt x="1003935" y="968546"/>
                    </a:lnTo>
                    <a:lnTo>
                      <a:pt x="1003618" y="983487"/>
                    </a:lnTo>
                    <a:lnTo>
                      <a:pt x="1002665" y="990798"/>
                    </a:lnTo>
                    <a:lnTo>
                      <a:pt x="1002030" y="998109"/>
                    </a:lnTo>
                    <a:lnTo>
                      <a:pt x="1000760" y="1004784"/>
                    </a:lnTo>
                    <a:lnTo>
                      <a:pt x="999808" y="1011778"/>
                    </a:lnTo>
                    <a:lnTo>
                      <a:pt x="998855" y="1018453"/>
                    </a:lnTo>
                    <a:lnTo>
                      <a:pt x="997268" y="1025129"/>
                    </a:lnTo>
                    <a:lnTo>
                      <a:pt x="993775" y="1037844"/>
                    </a:lnTo>
                    <a:lnTo>
                      <a:pt x="989330" y="1050241"/>
                    </a:lnTo>
                    <a:lnTo>
                      <a:pt x="984568" y="1062002"/>
                    </a:lnTo>
                    <a:lnTo>
                      <a:pt x="979170" y="1073128"/>
                    </a:lnTo>
                    <a:lnTo>
                      <a:pt x="972503" y="1084572"/>
                    </a:lnTo>
                    <a:lnTo>
                      <a:pt x="965518" y="1095697"/>
                    </a:lnTo>
                    <a:lnTo>
                      <a:pt x="958215" y="1107141"/>
                    </a:lnTo>
                    <a:lnTo>
                      <a:pt x="950278" y="1118267"/>
                    </a:lnTo>
                    <a:lnTo>
                      <a:pt x="941388" y="1129710"/>
                    </a:lnTo>
                    <a:lnTo>
                      <a:pt x="932815" y="1141154"/>
                    </a:lnTo>
                    <a:lnTo>
                      <a:pt x="923925" y="1151962"/>
                    </a:lnTo>
                    <a:lnTo>
                      <a:pt x="914400" y="1162770"/>
                    </a:lnTo>
                    <a:lnTo>
                      <a:pt x="898843" y="1181207"/>
                    </a:lnTo>
                    <a:lnTo>
                      <a:pt x="882333" y="1199326"/>
                    </a:lnTo>
                    <a:lnTo>
                      <a:pt x="865188" y="1218398"/>
                    </a:lnTo>
                    <a:lnTo>
                      <a:pt x="847090" y="1237471"/>
                    </a:lnTo>
                    <a:lnTo>
                      <a:pt x="813435" y="1272120"/>
                    </a:lnTo>
                    <a:lnTo>
                      <a:pt x="787400" y="1298503"/>
                    </a:lnTo>
                    <a:lnTo>
                      <a:pt x="1023938" y="1298503"/>
                    </a:lnTo>
                    <a:lnTo>
                      <a:pt x="1023938" y="1358900"/>
                    </a:lnTo>
                    <a:lnTo>
                      <a:pt x="727075" y="1358900"/>
                    </a:lnTo>
                    <a:lnTo>
                      <a:pt x="727075" y="1285153"/>
                    </a:lnTo>
                    <a:lnTo>
                      <a:pt x="758190" y="1253047"/>
                    </a:lnTo>
                    <a:lnTo>
                      <a:pt x="787400" y="1221895"/>
                    </a:lnTo>
                    <a:lnTo>
                      <a:pt x="801688" y="1206637"/>
                    </a:lnTo>
                    <a:lnTo>
                      <a:pt x="815340" y="1191061"/>
                    </a:lnTo>
                    <a:lnTo>
                      <a:pt x="829310" y="1175485"/>
                    </a:lnTo>
                    <a:lnTo>
                      <a:pt x="842963" y="1158955"/>
                    </a:lnTo>
                    <a:lnTo>
                      <a:pt x="856298" y="1142743"/>
                    </a:lnTo>
                    <a:lnTo>
                      <a:pt x="868363" y="1127803"/>
                    </a:lnTo>
                    <a:lnTo>
                      <a:pt x="879158" y="1113181"/>
                    </a:lnTo>
                    <a:lnTo>
                      <a:pt x="889000" y="1099830"/>
                    </a:lnTo>
                    <a:lnTo>
                      <a:pt x="897890" y="1087115"/>
                    </a:lnTo>
                    <a:lnTo>
                      <a:pt x="905828" y="1075035"/>
                    </a:lnTo>
                    <a:lnTo>
                      <a:pt x="912495" y="1063910"/>
                    </a:lnTo>
                    <a:lnTo>
                      <a:pt x="917893" y="1053738"/>
                    </a:lnTo>
                    <a:lnTo>
                      <a:pt x="922655" y="1043566"/>
                    </a:lnTo>
                    <a:lnTo>
                      <a:pt x="926465" y="1033711"/>
                    </a:lnTo>
                    <a:lnTo>
                      <a:pt x="930275" y="1023539"/>
                    </a:lnTo>
                    <a:lnTo>
                      <a:pt x="932815" y="1013367"/>
                    </a:lnTo>
                    <a:lnTo>
                      <a:pt x="935038" y="1003195"/>
                    </a:lnTo>
                    <a:lnTo>
                      <a:pt x="936625" y="993023"/>
                    </a:lnTo>
                    <a:lnTo>
                      <a:pt x="937578" y="982215"/>
                    </a:lnTo>
                    <a:lnTo>
                      <a:pt x="937895" y="971725"/>
                    </a:lnTo>
                    <a:lnTo>
                      <a:pt x="937578" y="961553"/>
                    </a:lnTo>
                    <a:lnTo>
                      <a:pt x="936308" y="951381"/>
                    </a:lnTo>
                    <a:lnTo>
                      <a:pt x="935355" y="946613"/>
                    </a:lnTo>
                    <a:lnTo>
                      <a:pt x="934085" y="942162"/>
                    </a:lnTo>
                    <a:lnTo>
                      <a:pt x="933133" y="937712"/>
                    </a:lnTo>
                    <a:lnTo>
                      <a:pt x="931545" y="933898"/>
                    </a:lnTo>
                    <a:lnTo>
                      <a:pt x="928053" y="925633"/>
                    </a:lnTo>
                    <a:lnTo>
                      <a:pt x="923925" y="918322"/>
                    </a:lnTo>
                    <a:lnTo>
                      <a:pt x="921703" y="915143"/>
                    </a:lnTo>
                    <a:lnTo>
                      <a:pt x="919480" y="911964"/>
                    </a:lnTo>
                    <a:lnTo>
                      <a:pt x="916940" y="909103"/>
                    </a:lnTo>
                    <a:lnTo>
                      <a:pt x="914083" y="905924"/>
                    </a:lnTo>
                    <a:lnTo>
                      <a:pt x="908368" y="901156"/>
                    </a:lnTo>
                    <a:lnTo>
                      <a:pt x="902018" y="897024"/>
                    </a:lnTo>
                    <a:lnTo>
                      <a:pt x="895350" y="893209"/>
                    </a:lnTo>
                    <a:lnTo>
                      <a:pt x="888048" y="890348"/>
                    </a:lnTo>
                    <a:lnTo>
                      <a:pt x="880745" y="887805"/>
                    </a:lnTo>
                    <a:lnTo>
                      <a:pt x="872490" y="886216"/>
                    </a:lnTo>
                    <a:lnTo>
                      <a:pt x="864235" y="885262"/>
                    </a:lnTo>
                    <a:lnTo>
                      <a:pt x="855345" y="884944"/>
                    </a:lnTo>
                    <a:lnTo>
                      <a:pt x="847090" y="885262"/>
                    </a:lnTo>
                    <a:lnTo>
                      <a:pt x="838518" y="886216"/>
                    </a:lnTo>
                    <a:lnTo>
                      <a:pt x="829628" y="887805"/>
                    </a:lnTo>
                    <a:lnTo>
                      <a:pt x="820738" y="889713"/>
                    </a:lnTo>
                    <a:lnTo>
                      <a:pt x="812165" y="892256"/>
                    </a:lnTo>
                    <a:lnTo>
                      <a:pt x="803593" y="895116"/>
                    </a:lnTo>
                    <a:lnTo>
                      <a:pt x="795338" y="897977"/>
                    </a:lnTo>
                    <a:lnTo>
                      <a:pt x="787400" y="901792"/>
                    </a:lnTo>
                    <a:lnTo>
                      <a:pt x="780415" y="904653"/>
                    </a:lnTo>
                    <a:lnTo>
                      <a:pt x="773748" y="908149"/>
                    </a:lnTo>
                    <a:lnTo>
                      <a:pt x="767398" y="911964"/>
                    </a:lnTo>
                    <a:lnTo>
                      <a:pt x="761048" y="915778"/>
                    </a:lnTo>
                    <a:lnTo>
                      <a:pt x="749935" y="924043"/>
                    </a:lnTo>
                    <a:lnTo>
                      <a:pt x="740728" y="930401"/>
                    </a:lnTo>
                    <a:lnTo>
                      <a:pt x="736918" y="930401"/>
                    </a:lnTo>
                    <a:lnTo>
                      <a:pt x="736918" y="855700"/>
                    </a:lnTo>
                    <a:lnTo>
                      <a:pt x="742633" y="853157"/>
                    </a:lnTo>
                    <a:lnTo>
                      <a:pt x="748030" y="850296"/>
                    </a:lnTo>
                    <a:lnTo>
                      <a:pt x="761048" y="845210"/>
                    </a:lnTo>
                    <a:lnTo>
                      <a:pt x="775970" y="839806"/>
                    </a:lnTo>
                    <a:lnTo>
                      <a:pt x="792798" y="834402"/>
                    </a:lnTo>
                    <a:lnTo>
                      <a:pt x="801688" y="831859"/>
                    </a:lnTo>
                    <a:lnTo>
                      <a:pt x="810260" y="830269"/>
                    </a:lnTo>
                    <a:lnTo>
                      <a:pt x="819150" y="828362"/>
                    </a:lnTo>
                    <a:lnTo>
                      <a:pt x="827405" y="826773"/>
                    </a:lnTo>
                    <a:lnTo>
                      <a:pt x="835660" y="825819"/>
                    </a:lnTo>
                    <a:lnTo>
                      <a:pt x="844233" y="824548"/>
                    </a:lnTo>
                    <a:lnTo>
                      <a:pt x="852170" y="824230"/>
                    </a:lnTo>
                    <a:lnTo>
                      <a:pt x="860108" y="823912"/>
                    </a:lnTo>
                    <a:close/>
                    <a:moveTo>
                      <a:pt x="1458913" y="811212"/>
                    </a:moveTo>
                    <a:lnTo>
                      <a:pt x="1519103" y="811212"/>
                    </a:lnTo>
                    <a:lnTo>
                      <a:pt x="1519103" y="1009359"/>
                    </a:lnTo>
                    <a:lnTo>
                      <a:pt x="1526072" y="1002998"/>
                    </a:lnTo>
                    <a:lnTo>
                      <a:pt x="1532725" y="996955"/>
                    </a:lnTo>
                    <a:lnTo>
                      <a:pt x="1539694" y="991230"/>
                    </a:lnTo>
                    <a:lnTo>
                      <a:pt x="1546030" y="986142"/>
                    </a:lnTo>
                    <a:lnTo>
                      <a:pt x="1552999" y="981370"/>
                    </a:lnTo>
                    <a:lnTo>
                      <a:pt x="1559652" y="976600"/>
                    </a:lnTo>
                    <a:lnTo>
                      <a:pt x="1566304" y="972465"/>
                    </a:lnTo>
                    <a:lnTo>
                      <a:pt x="1572640" y="968966"/>
                    </a:lnTo>
                    <a:lnTo>
                      <a:pt x="1579292" y="965786"/>
                    </a:lnTo>
                    <a:lnTo>
                      <a:pt x="1586262" y="962605"/>
                    </a:lnTo>
                    <a:lnTo>
                      <a:pt x="1592914" y="960061"/>
                    </a:lnTo>
                    <a:lnTo>
                      <a:pt x="1599884" y="958471"/>
                    </a:lnTo>
                    <a:lnTo>
                      <a:pt x="1606853" y="956880"/>
                    </a:lnTo>
                    <a:lnTo>
                      <a:pt x="1614139" y="955926"/>
                    </a:lnTo>
                    <a:lnTo>
                      <a:pt x="1621109" y="954972"/>
                    </a:lnTo>
                    <a:lnTo>
                      <a:pt x="1628711" y="954654"/>
                    </a:lnTo>
                    <a:lnTo>
                      <a:pt x="1635364" y="954972"/>
                    </a:lnTo>
                    <a:lnTo>
                      <a:pt x="1641383" y="955608"/>
                    </a:lnTo>
                    <a:lnTo>
                      <a:pt x="1647719" y="956244"/>
                    </a:lnTo>
                    <a:lnTo>
                      <a:pt x="1653738" y="957198"/>
                    </a:lnTo>
                    <a:lnTo>
                      <a:pt x="1659757" y="958471"/>
                    </a:lnTo>
                    <a:lnTo>
                      <a:pt x="1665142" y="960061"/>
                    </a:lnTo>
                    <a:lnTo>
                      <a:pt x="1670527" y="961969"/>
                    </a:lnTo>
                    <a:lnTo>
                      <a:pt x="1675913" y="964196"/>
                    </a:lnTo>
                    <a:lnTo>
                      <a:pt x="1680981" y="966740"/>
                    </a:lnTo>
                    <a:lnTo>
                      <a:pt x="1685733" y="969602"/>
                    </a:lnTo>
                    <a:lnTo>
                      <a:pt x="1690485" y="973101"/>
                    </a:lnTo>
                    <a:lnTo>
                      <a:pt x="1695237" y="976282"/>
                    </a:lnTo>
                    <a:lnTo>
                      <a:pt x="1699672" y="979780"/>
                    </a:lnTo>
                    <a:lnTo>
                      <a:pt x="1703473" y="983915"/>
                    </a:lnTo>
                    <a:lnTo>
                      <a:pt x="1707592" y="988368"/>
                    </a:lnTo>
                    <a:lnTo>
                      <a:pt x="1711710" y="993139"/>
                    </a:lnTo>
                    <a:lnTo>
                      <a:pt x="1715195" y="997909"/>
                    </a:lnTo>
                    <a:lnTo>
                      <a:pt x="1718362" y="1002998"/>
                    </a:lnTo>
                    <a:lnTo>
                      <a:pt x="1721847" y="1008405"/>
                    </a:lnTo>
                    <a:lnTo>
                      <a:pt x="1724698" y="1014130"/>
                    </a:lnTo>
                    <a:lnTo>
                      <a:pt x="1727233" y="1020173"/>
                    </a:lnTo>
                    <a:lnTo>
                      <a:pt x="1729767" y="1026216"/>
                    </a:lnTo>
                    <a:lnTo>
                      <a:pt x="1731984" y="1032895"/>
                    </a:lnTo>
                    <a:lnTo>
                      <a:pt x="1734202" y="1039893"/>
                    </a:lnTo>
                    <a:lnTo>
                      <a:pt x="1736103" y="1046572"/>
                    </a:lnTo>
                    <a:lnTo>
                      <a:pt x="1737370" y="1053887"/>
                    </a:lnTo>
                    <a:lnTo>
                      <a:pt x="1738637" y="1061838"/>
                    </a:lnTo>
                    <a:lnTo>
                      <a:pt x="1739587" y="1069790"/>
                    </a:lnTo>
                    <a:lnTo>
                      <a:pt x="1740221" y="1077741"/>
                    </a:lnTo>
                    <a:lnTo>
                      <a:pt x="1741171" y="1086010"/>
                    </a:lnTo>
                    <a:lnTo>
                      <a:pt x="1741488" y="1094916"/>
                    </a:lnTo>
                    <a:lnTo>
                      <a:pt x="1741488" y="1103821"/>
                    </a:lnTo>
                    <a:lnTo>
                      <a:pt x="1741488" y="1358900"/>
                    </a:lnTo>
                    <a:lnTo>
                      <a:pt x="1680981" y="1358900"/>
                    </a:lnTo>
                    <a:lnTo>
                      <a:pt x="1680981" y="1134991"/>
                    </a:lnTo>
                    <a:lnTo>
                      <a:pt x="1680665" y="1121632"/>
                    </a:lnTo>
                    <a:lnTo>
                      <a:pt x="1680348" y="1108910"/>
                    </a:lnTo>
                    <a:lnTo>
                      <a:pt x="1679714" y="1096506"/>
                    </a:lnTo>
                    <a:lnTo>
                      <a:pt x="1678447" y="1084420"/>
                    </a:lnTo>
                    <a:lnTo>
                      <a:pt x="1677180" y="1073288"/>
                    </a:lnTo>
                    <a:lnTo>
                      <a:pt x="1675279" y="1063428"/>
                    </a:lnTo>
                    <a:lnTo>
                      <a:pt x="1672428" y="1054841"/>
                    </a:lnTo>
                    <a:lnTo>
                      <a:pt x="1670844" y="1050706"/>
                    </a:lnTo>
                    <a:lnTo>
                      <a:pt x="1669577" y="1047208"/>
                    </a:lnTo>
                    <a:lnTo>
                      <a:pt x="1667360" y="1043391"/>
                    </a:lnTo>
                    <a:lnTo>
                      <a:pt x="1665459" y="1040211"/>
                    </a:lnTo>
                    <a:lnTo>
                      <a:pt x="1662925" y="1036712"/>
                    </a:lnTo>
                    <a:lnTo>
                      <a:pt x="1660707" y="1033850"/>
                    </a:lnTo>
                    <a:lnTo>
                      <a:pt x="1657856" y="1031305"/>
                    </a:lnTo>
                    <a:lnTo>
                      <a:pt x="1655005" y="1029079"/>
                    </a:lnTo>
                    <a:lnTo>
                      <a:pt x="1651837" y="1026852"/>
                    </a:lnTo>
                    <a:lnTo>
                      <a:pt x="1648669" y="1025262"/>
                    </a:lnTo>
                    <a:lnTo>
                      <a:pt x="1645501" y="1023354"/>
                    </a:lnTo>
                    <a:lnTo>
                      <a:pt x="1641383" y="1021764"/>
                    </a:lnTo>
                    <a:lnTo>
                      <a:pt x="1637582" y="1020491"/>
                    </a:lnTo>
                    <a:lnTo>
                      <a:pt x="1633146" y="1019855"/>
                    </a:lnTo>
                    <a:lnTo>
                      <a:pt x="1628395" y="1018583"/>
                    </a:lnTo>
                    <a:lnTo>
                      <a:pt x="1623643" y="1018265"/>
                    </a:lnTo>
                    <a:lnTo>
                      <a:pt x="1618257" y="1017947"/>
                    </a:lnTo>
                    <a:lnTo>
                      <a:pt x="1612555" y="1017947"/>
                    </a:lnTo>
                    <a:lnTo>
                      <a:pt x="1606853" y="1017947"/>
                    </a:lnTo>
                    <a:lnTo>
                      <a:pt x="1601468" y="1018583"/>
                    </a:lnTo>
                    <a:lnTo>
                      <a:pt x="1595449" y="1019855"/>
                    </a:lnTo>
                    <a:lnTo>
                      <a:pt x="1589746" y="1021127"/>
                    </a:lnTo>
                    <a:lnTo>
                      <a:pt x="1584044" y="1023036"/>
                    </a:lnTo>
                    <a:lnTo>
                      <a:pt x="1578025" y="1025262"/>
                    </a:lnTo>
                    <a:lnTo>
                      <a:pt x="1572006" y="1027807"/>
                    </a:lnTo>
                    <a:lnTo>
                      <a:pt x="1566304" y="1030987"/>
                    </a:lnTo>
                    <a:lnTo>
                      <a:pt x="1560285" y="1034168"/>
                    </a:lnTo>
                    <a:lnTo>
                      <a:pt x="1554266" y="1037984"/>
                    </a:lnTo>
                    <a:lnTo>
                      <a:pt x="1548247" y="1042119"/>
                    </a:lnTo>
                    <a:lnTo>
                      <a:pt x="1542545" y="1045936"/>
                    </a:lnTo>
                    <a:lnTo>
                      <a:pt x="1530824" y="1055159"/>
                    </a:lnTo>
                    <a:lnTo>
                      <a:pt x="1519103" y="1065337"/>
                    </a:lnTo>
                    <a:lnTo>
                      <a:pt x="1519103" y="1358900"/>
                    </a:lnTo>
                    <a:lnTo>
                      <a:pt x="1458913" y="1358900"/>
                    </a:lnTo>
                    <a:lnTo>
                      <a:pt x="1458913" y="811212"/>
                    </a:lnTo>
                    <a:close/>
                    <a:moveTo>
                      <a:pt x="66650" y="577850"/>
                    </a:moveTo>
                    <a:lnTo>
                      <a:pt x="424974" y="577850"/>
                    </a:lnTo>
                    <a:lnTo>
                      <a:pt x="431956" y="578167"/>
                    </a:lnTo>
                    <a:lnTo>
                      <a:pt x="438621" y="579437"/>
                    </a:lnTo>
                    <a:lnTo>
                      <a:pt x="445286" y="580707"/>
                    </a:lnTo>
                    <a:lnTo>
                      <a:pt x="450999" y="582929"/>
                    </a:lnTo>
                    <a:lnTo>
                      <a:pt x="456712" y="585786"/>
                    </a:lnTo>
                    <a:lnTo>
                      <a:pt x="462425" y="589278"/>
                    </a:lnTo>
                    <a:lnTo>
                      <a:pt x="467503" y="593087"/>
                    </a:lnTo>
                    <a:lnTo>
                      <a:pt x="472263" y="597214"/>
                    </a:lnTo>
                    <a:lnTo>
                      <a:pt x="476389" y="601975"/>
                    </a:lnTo>
                    <a:lnTo>
                      <a:pt x="480198" y="607054"/>
                    </a:lnTo>
                    <a:lnTo>
                      <a:pt x="483689" y="612451"/>
                    </a:lnTo>
                    <a:lnTo>
                      <a:pt x="486228" y="618482"/>
                    </a:lnTo>
                    <a:lnTo>
                      <a:pt x="488450" y="624514"/>
                    </a:lnTo>
                    <a:lnTo>
                      <a:pt x="490354" y="630862"/>
                    </a:lnTo>
                    <a:lnTo>
                      <a:pt x="491306" y="637211"/>
                    </a:lnTo>
                    <a:lnTo>
                      <a:pt x="491941" y="644195"/>
                    </a:lnTo>
                    <a:lnTo>
                      <a:pt x="568430" y="1079724"/>
                    </a:lnTo>
                    <a:lnTo>
                      <a:pt x="567795" y="1086708"/>
                    </a:lnTo>
                    <a:lnTo>
                      <a:pt x="566843" y="1093056"/>
                    </a:lnTo>
                    <a:lnTo>
                      <a:pt x="565256" y="1099405"/>
                    </a:lnTo>
                    <a:lnTo>
                      <a:pt x="563352" y="1105437"/>
                    </a:lnTo>
                    <a:lnTo>
                      <a:pt x="560178" y="1111468"/>
                    </a:lnTo>
                    <a:lnTo>
                      <a:pt x="557004" y="1116864"/>
                    </a:lnTo>
                    <a:lnTo>
                      <a:pt x="552878" y="1121943"/>
                    </a:lnTo>
                    <a:lnTo>
                      <a:pt x="549070" y="1126705"/>
                    </a:lnTo>
                    <a:lnTo>
                      <a:pt x="544309" y="1131149"/>
                    </a:lnTo>
                    <a:lnTo>
                      <a:pt x="539231" y="1134641"/>
                    </a:lnTo>
                    <a:lnTo>
                      <a:pt x="533835" y="1137815"/>
                    </a:lnTo>
                    <a:lnTo>
                      <a:pt x="527805" y="1140990"/>
                    </a:lnTo>
                    <a:lnTo>
                      <a:pt x="521775" y="1143212"/>
                    </a:lnTo>
                    <a:lnTo>
                      <a:pt x="515427" y="1144799"/>
                    </a:lnTo>
                    <a:lnTo>
                      <a:pt x="508762" y="1145752"/>
                    </a:lnTo>
                    <a:lnTo>
                      <a:pt x="502097" y="1146069"/>
                    </a:lnTo>
                    <a:lnTo>
                      <a:pt x="413865" y="1146069"/>
                    </a:lnTo>
                    <a:lnTo>
                      <a:pt x="414817" y="1152100"/>
                    </a:lnTo>
                    <a:lnTo>
                      <a:pt x="416087" y="1158767"/>
                    </a:lnTo>
                    <a:lnTo>
                      <a:pt x="417039" y="1164798"/>
                    </a:lnTo>
                    <a:lnTo>
                      <a:pt x="418943" y="1171147"/>
                    </a:lnTo>
                    <a:lnTo>
                      <a:pt x="420848" y="1177813"/>
                    </a:lnTo>
                    <a:lnTo>
                      <a:pt x="423069" y="1184162"/>
                    </a:lnTo>
                    <a:lnTo>
                      <a:pt x="428147" y="1197494"/>
                    </a:lnTo>
                    <a:lnTo>
                      <a:pt x="434178" y="1210827"/>
                    </a:lnTo>
                    <a:lnTo>
                      <a:pt x="440843" y="1224159"/>
                    </a:lnTo>
                    <a:lnTo>
                      <a:pt x="448460" y="1238127"/>
                    </a:lnTo>
                    <a:lnTo>
                      <a:pt x="457029" y="1252094"/>
                    </a:lnTo>
                    <a:lnTo>
                      <a:pt x="466233" y="1266062"/>
                    </a:lnTo>
                    <a:lnTo>
                      <a:pt x="475755" y="1280029"/>
                    </a:lnTo>
                    <a:lnTo>
                      <a:pt x="486228" y="1294314"/>
                    </a:lnTo>
                    <a:lnTo>
                      <a:pt x="497019" y="1307964"/>
                    </a:lnTo>
                    <a:lnTo>
                      <a:pt x="508128" y="1322249"/>
                    </a:lnTo>
                    <a:lnTo>
                      <a:pt x="519871" y="1336216"/>
                    </a:lnTo>
                    <a:lnTo>
                      <a:pt x="531931" y="1349866"/>
                    </a:lnTo>
                    <a:lnTo>
                      <a:pt x="544309" y="1363833"/>
                    </a:lnTo>
                    <a:lnTo>
                      <a:pt x="556687" y="1377801"/>
                    </a:lnTo>
                    <a:lnTo>
                      <a:pt x="569382" y="1391133"/>
                    </a:lnTo>
                    <a:lnTo>
                      <a:pt x="594455" y="1417481"/>
                    </a:lnTo>
                    <a:lnTo>
                      <a:pt x="620163" y="1442876"/>
                    </a:lnTo>
                    <a:lnTo>
                      <a:pt x="644919" y="1467319"/>
                    </a:lnTo>
                    <a:lnTo>
                      <a:pt x="690622" y="1511443"/>
                    </a:lnTo>
                    <a:lnTo>
                      <a:pt x="710617" y="1530807"/>
                    </a:lnTo>
                    <a:lnTo>
                      <a:pt x="728390" y="1548266"/>
                    </a:lnTo>
                    <a:lnTo>
                      <a:pt x="745846" y="1565726"/>
                    </a:lnTo>
                    <a:lnTo>
                      <a:pt x="764889" y="1586042"/>
                    </a:lnTo>
                    <a:lnTo>
                      <a:pt x="809005" y="1632071"/>
                    </a:lnTo>
                    <a:lnTo>
                      <a:pt x="833443" y="1656514"/>
                    </a:lnTo>
                    <a:lnTo>
                      <a:pt x="859151" y="1681909"/>
                    </a:lnTo>
                    <a:lnTo>
                      <a:pt x="885494" y="1707622"/>
                    </a:lnTo>
                    <a:lnTo>
                      <a:pt x="899141" y="1720319"/>
                    </a:lnTo>
                    <a:lnTo>
                      <a:pt x="912471" y="1732699"/>
                    </a:lnTo>
                    <a:lnTo>
                      <a:pt x="926436" y="1744762"/>
                    </a:lnTo>
                    <a:lnTo>
                      <a:pt x="940401" y="1756507"/>
                    </a:lnTo>
                    <a:lnTo>
                      <a:pt x="954366" y="1768253"/>
                    </a:lnTo>
                    <a:lnTo>
                      <a:pt x="968330" y="1779681"/>
                    </a:lnTo>
                    <a:lnTo>
                      <a:pt x="982613" y="1790474"/>
                    </a:lnTo>
                    <a:lnTo>
                      <a:pt x="996895" y="1800632"/>
                    </a:lnTo>
                    <a:lnTo>
                      <a:pt x="1010542" y="1810472"/>
                    </a:lnTo>
                    <a:lnTo>
                      <a:pt x="1024507" y="1819678"/>
                    </a:lnTo>
                    <a:lnTo>
                      <a:pt x="1038154" y="1827932"/>
                    </a:lnTo>
                    <a:lnTo>
                      <a:pt x="1052119" y="1835868"/>
                    </a:lnTo>
                    <a:lnTo>
                      <a:pt x="1065767" y="1842534"/>
                    </a:lnTo>
                    <a:lnTo>
                      <a:pt x="1079097" y="1848565"/>
                    </a:lnTo>
                    <a:lnTo>
                      <a:pt x="1092109" y="1853644"/>
                    </a:lnTo>
                    <a:lnTo>
                      <a:pt x="1098774" y="1855866"/>
                    </a:lnTo>
                    <a:lnTo>
                      <a:pt x="1105439" y="1857454"/>
                    </a:lnTo>
                    <a:lnTo>
                      <a:pt x="1111787" y="1859358"/>
                    </a:lnTo>
                    <a:lnTo>
                      <a:pt x="1118134" y="1860945"/>
                    </a:lnTo>
                    <a:lnTo>
                      <a:pt x="1124165" y="1861898"/>
                    </a:lnTo>
                    <a:lnTo>
                      <a:pt x="1130512" y="1862533"/>
                    </a:lnTo>
                    <a:lnTo>
                      <a:pt x="1130512" y="1774919"/>
                    </a:lnTo>
                    <a:lnTo>
                      <a:pt x="1130830" y="1767935"/>
                    </a:lnTo>
                    <a:lnTo>
                      <a:pt x="1131782" y="1761269"/>
                    </a:lnTo>
                    <a:lnTo>
                      <a:pt x="1133369" y="1754920"/>
                    </a:lnTo>
                    <a:lnTo>
                      <a:pt x="1135590" y="1748889"/>
                    </a:lnTo>
                    <a:lnTo>
                      <a:pt x="1138447" y="1743175"/>
                    </a:lnTo>
                    <a:lnTo>
                      <a:pt x="1141621" y="1737778"/>
                    </a:lnTo>
                    <a:lnTo>
                      <a:pt x="1145747" y="1732699"/>
                    </a:lnTo>
                    <a:lnTo>
                      <a:pt x="1149873" y="1727938"/>
                    </a:lnTo>
                    <a:lnTo>
                      <a:pt x="1154633" y="1723494"/>
                    </a:lnTo>
                    <a:lnTo>
                      <a:pt x="1159712" y="1720002"/>
                    </a:lnTo>
                    <a:lnTo>
                      <a:pt x="1165107" y="1716510"/>
                    </a:lnTo>
                    <a:lnTo>
                      <a:pt x="1170820" y="1713653"/>
                    </a:lnTo>
                    <a:lnTo>
                      <a:pt x="1177167" y="1711431"/>
                    </a:lnTo>
                    <a:lnTo>
                      <a:pt x="1183198" y="1709526"/>
                    </a:lnTo>
                    <a:lnTo>
                      <a:pt x="1190180" y="1708891"/>
                    </a:lnTo>
                    <a:lnTo>
                      <a:pt x="1196845" y="1708574"/>
                    </a:lnTo>
                    <a:lnTo>
                      <a:pt x="1632292" y="1785077"/>
                    </a:lnTo>
                    <a:lnTo>
                      <a:pt x="1638957" y="1785394"/>
                    </a:lnTo>
                    <a:lnTo>
                      <a:pt x="1645622" y="1786664"/>
                    </a:lnTo>
                    <a:lnTo>
                      <a:pt x="1652287" y="1787934"/>
                    </a:lnTo>
                    <a:lnTo>
                      <a:pt x="1658000" y="1790156"/>
                    </a:lnTo>
                    <a:lnTo>
                      <a:pt x="1663713" y="1793013"/>
                    </a:lnTo>
                    <a:lnTo>
                      <a:pt x="1669426" y="1796505"/>
                    </a:lnTo>
                    <a:lnTo>
                      <a:pt x="1674504" y="1799997"/>
                    </a:lnTo>
                    <a:lnTo>
                      <a:pt x="1679265" y="1804441"/>
                    </a:lnTo>
                    <a:lnTo>
                      <a:pt x="1683391" y="1809203"/>
                    </a:lnTo>
                    <a:lnTo>
                      <a:pt x="1687199" y="1814282"/>
                    </a:lnTo>
                    <a:lnTo>
                      <a:pt x="1690373" y="1819678"/>
                    </a:lnTo>
                    <a:lnTo>
                      <a:pt x="1693230" y="1825392"/>
                    </a:lnTo>
                    <a:lnTo>
                      <a:pt x="1695451" y="1831741"/>
                    </a:lnTo>
                    <a:lnTo>
                      <a:pt x="1697356" y="1837772"/>
                    </a:lnTo>
                    <a:lnTo>
                      <a:pt x="1697990" y="1844438"/>
                    </a:lnTo>
                    <a:lnTo>
                      <a:pt x="1698625" y="1851422"/>
                    </a:lnTo>
                    <a:lnTo>
                      <a:pt x="1698625" y="2210448"/>
                    </a:lnTo>
                    <a:lnTo>
                      <a:pt x="1697990" y="2216796"/>
                    </a:lnTo>
                    <a:lnTo>
                      <a:pt x="1697356" y="2223780"/>
                    </a:lnTo>
                    <a:lnTo>
                      <a:pt x="1695451" y="2229811"/>
                    </a:lnTo>
                    <a:lnTo>
                      <a:pt x="1693230" y="2236160"/>
                    </a:lnTo>
                    <a:lnTo>
                      <a:pt x="1690373" y="2241874"/>
                    </a:lnTo>
                    <a:lnTo>
                      <a:pt x="1687199" y="2247588"/>
                    </a:lnTo>
                    <a:lnTo>
                      <a:pt x="1683391" y="2252667"/>
                    </a:lnTo>
                    <a:lnTo>
                      <a:pt x="1679265" y="2257429"/>
                    </a:lnTo>
                    <a:lnTo>
                      <a:pt x="1674504" y="2261238"/>
                    </a:lnTo>
                    <a:lnTo>
                      <a:pt x="1669426" y="2265365"/>
                    </a:lnTo>
                    <a:lnTo>
                      <a:pt x="1663713" y="2268539"/>
                    </a:lnTo>
                    <a:lnTo>
                      <a:pt x="1658000" y="2271396"/>
                    </a:lnTo>
                    <a:lnTo>
                      <a:pt x="1652287" y="2273618"/>
                    </a:lnTo>
                    <a:lnTo>
                      <a:pt x="1645622" y="2275205"/>
                    </a:lnTo>
                    <a:lnTo>
                      <a:pt x="1638957" y="2276158"/>
                    </a:lnTo>
                    <a:lnTo>
                      <a:pt x="1632292" y="2276475"/>
                    </a:lnTo>
                    <a:lnTo>
                      <a:pt x="1625310" y="2276158"/>
                    </a:lnTo>
                    <a:lnTo>
                      <a:pt x="1605315" y="2275205"/>
                    </a:lnTo>
                    <a:lnTo>
                      <a:pt x="1590715" y="2273936"/>
                    </a:lnTo>
                    <a:lnTo>
                      <a:pt x="1572625" y="2272348"/>
                    </a:lnTo>
                    <a:lnTo>
                      <a:pt x="1552312" y="2270126"/>
                    </a:lnTo>
                    <a:lnTo>
                      <a:pt x="1529461" y="2267269"/>
                    </a:lnTo>
                    <a:lnTo>
                      <a:pt x="1504070" y="2263460"/>
                    </a:lnTo>
                    <a:lnTo>
                      <a:pt x="1475823" y="2258699"/>
                    </a:lnTo>
                    <a:lnTo>
                      <a:pt x="1445672" y="2253619"/>
                    </a:lnTo>
                    <a:lnTo>
                      <a:pt x="1412982" y="2246953"/>
                    </a:lnTo>
                    <a:lnTo>
                      <a:pt x="1378705" y="2239335"/>
                    </a:lnTo>
                    <a:lnTo>
                      <a:pt x="1341888" y="2230764"/>
                    </a:lnTo>
                    <a:lnTo>
                      <a:pt x="1303803" y="2220923"/>
                    </a:lnTo>
                    <a:lnTo>
                      <a:pt x="1283808" y="2215527"/>
                    </a:lnTo>
                    <a:lnTo>
                      <a:pt x="1263812" y="2209495"/>
                    </a:lnTo>
                    <a:lnTo>
                      <a:pt x="1243500" y="2203464"/>
                    </a:lnTo>
                    <a:lnTo>
                      <a:pt x="1222236" y="2196798"/>
                    </a:lnTo>
                    <a:lnTo>
                      <a:pt x="1201288" y="2189814"/>
                    </a:lnTo>
                    <a:lnTo>
                      <a:pt x="1179706" y="2182513"/>
                    </a:lnTo>
                    <a:lnTo>
                      <a:pt x="1157807" y="2174577"/>
                    </a:lnTo>
                    <a:lnTo>
                      <a:pt x="1135590" y="2166641"/>
                    </a:lnTo>
                    <a:lnTo>
                      <a:pt x="1113056" y="2157752"/>
                    </a:lnTo>
                    <a:lnTo>
                      <a:pt x="1089888" y="2149181"/>
                    </a:lnTo>
                    <a:lnTo>
                      <a:pt x="1067036" y="2139658"/>
                    </a:lnTo>
                    <a:lnTo>
                      <a:pt x="1043867" y="2129500"/>
                    </a:lnTo>
                    <a:lnTo>
                      <a:pt x="1020381" y="2119342"/>
                    </a:lnTo>
                    <a:lnTo>
                      <a:pt x="996260" y="2108232"/>
                    </a:lnTo>
                    <a:lnTo>
                      <a:pt x="972774" y="2097121"/>
                    </a:lnTo>
                    <a:lnTo>
                      <a:pt x="948653" y="2085376"/>
                    </a:lnTo>
                    <a:lnTo>
                      <a:pt x="924214" y="2072996"/>
                    </a:lnTo>
                    <a:lnTo>
                      <a:pt x="899776" y="2059663"/>
                    </a:lnTo>
                    <a:lnTo>
                      <a:pt x="875338" y="2046331"/>
                    </a:lnTo>
                    <a:lnTo>
                      <a:pt x="850582" y="2032363"/>
                    </a:lnTo>
                    <a:lnTo>
                      <a:pt x="825826" y="2017761"/>
                    </a:lnTo>
                    <a:lnTo>
                      <a:pt x="801071" y="2002841"/>
                    </a:lnTo>
                    <a:lnTo>
                      <a:pt x="776315" y="1987287"/>
                    </a:lnTo>
                    <a:lnTo>
                      <a:pt x="751242" y="1971415"/>
                    </a:lnTo>
                    <a:lnTo>
                      <a:pt x="726169" y="1954590"/>
                    </a:lnTo>
                    <a:lnTo>
                      <a:pt x="701413" y="1937131"/>
                    </a:lnTo>
                    <a:lnTo>
                      <a:pt x="676022" y="1918720"/>
                    </a:lnTo>
                    <a:lnTo>
                      <a:pt x="650949" y="1900308"/>
                    </a:lnTo>
                    <a:lnTo>
                      <a:pt x="626193" y="1880944"/>
                    </a:lnTo>
                    <a:lnTo>
                      <a:pt x="601120" y="1860945"/>
                    </a:lnTo>
                    <a:lnTo>
                      <a:pt x="576365" y="1840312"/>
                    </a:lnTo>
                    <a:lnTo>
                      <a:pt x="551609" y="1819043"/>
                    </a:lnTo>
                    <a:lnTo>
                      <a:pt x="526853" y="1797140"/>
                    </a:lnTo>
                    <a:lnTo>
                      <a:pt x="502097" y="1774601"/>
                    </a:lnTo>
                    <a:lnTo>
                      <a:pt x="477976" y="1751111"/>
                    </a:lnTo>
                    <a:lnTo>
                      <a:pt x="454490" y="1728255"/>
                    </a:lnTo>
                    <a:lnTo>
                      <a:pt x="431956" y="1704447"/>
                    </a:lnTo>
                    <a:lnTo>
                      <a:pt x="410057" y="1680956"/>
                    </a:lnTo>
                    <a:lnTo>
                      <a:pt x="389110" y="1657148"/>
                    </a:lnTo>
                    <a:lnTo>
                      <a:pt x="368797" y="1633023"/>
                    </a:lnTo>
                    <a:lnTo>
                      <a:pt x="349120" y="1609215"/>
                    </a:lnTo>
                    <a:lnTo>
                      <a:pt x="330077" y="1585089"/>
                    </a:lnTo>
                    <a:lnTo>
                      <a:pt x="311668" y="1560964"/>
                    </a:lnTo>
                    <a:lnTo>
                      <a:pt x="294212" y="1536521"/>
                    </a:lnTo>
                    <a:lnTo>
                      <a:pt x="277709" y="1512078"/>
                    </a:lnTo>
                    <a:lnTo>
                      <a:pt x="261205" y="1488270"/>
                    </a:lnTo>
                    <a:lnTo>
                      <a:pt x="245336" y="1463827"/>
                    </a:lnTo>
                    <a:lnTo>
                      <a:pt x="230419" y="1439384"/>
                    </a:lnTo>
                    <a:lnTo>
                      <a:pt x="216454" y="1415259"/>
                    </a:lnTo>
                    <a:lnTo>
                      <a:pt x="202489" y="1390816"/>
                    </a:lnTo>
                    <a:lnTo>
                      <a:pt x="189477" y="1366690"/>
                    </a:lnTo>
                    <a:lnTo>
                      <a:pt x="177099" y="1342882"/>
                    </a:lnTo>
                    <a:lnTo>
                      <a:pt x="165038" y="1318757"/>
                    </a:lnTo>
                    <a:lnTo>
                      <a:pt x="153295" y="1294949"/>
                    </a:lnTo>
                    <a:lnTo>
                      <a:pt x="142504" y="1271458"/>
                    </a:lnTo>
                    <a:lnTo>
                      <a:pt x="132031" y="1247650"/>
                    </a:lnTo>
                    <a:lnTo>
                      <a:pt x="122192" y="1224159"/>
                    </a:lnTo>
                    <a:lnTo>
                      <a:pt x="112988" y="1201304"/>
                    </a:lnTo>
                    <a:lnTo>
                      <a:pt x="104101" y="1178448"/>
                    </a:lnTo>
                    <a:lnTo>
                      <a:pt x="95849" y="1155910"/>
                    </a:lnTo>
                    <a:lnTo>
                      <a:pt x="87597" y="1133371"/>
                    </a:lnTo>
                    <a:lnTo>
                      <a:pt x="80297" y="1110833"/>
                    </a:lnTo>
                    <a:lnTo>
                      <a:pt x="73315" y="1089247"/>
                    </a:lnTo>
                    <a:lnTo>
                      <a:pt x="66650" y="1067661"/>
                    </a:lnTo>
                    <a:lnTo>
                      <a:pt x="60302" y="1046075"/>
                    </a:lnTo>
                    <a:lnTo>
                      <a:pt x="54590" y="1025441"/>
                    </a:lnTo>
                    <a:lnTo>
                      <a:pt x="49194" y="1004808"/>
                    </a:lnTo>
                    <a:lnTo>
                      <a:pt x="44116" y="984492"/>
                    </a:lnTo>
                    <a:lnTo>
                      <a:pt x="39355" y="964810"/>
                    </a:lnTo>
                    <a:lnTo>
                      <a:pt x="34912" y="945446"/>
                    </a:lnTo>
                    <a:lnTo>
                      <a:pt x="30786" y="926717"/>
                    </a:lnTo>
                    <a:lnTo>
                      <a:pt x="27295" y="907988"/>
                    </a:lnTo>
                    <a:lnTo>
                      <a:pt x="20630" y="872435"/>
                    </a:lnTo>
                    <a:lnTo>
                      <a:pt x="15234" y="838786"/>
                    </a:lnTo>
                    <a:lnTo>
                      <a:pt x="10791" y="807359"/>
                    </a:lnTo>
                    <a:lnTo>
                      <a:pt x="7617" y="778472"/>
                    </a:lnTo>
                    <a:lnTo>
                      <a:pt x="5078" y="751807"/>
                    </a:lnTo>
                    <a:lnTo>
                      <a:pt x="2856" y="727682"/>
                    </a:lnTo>
                    <a:lnTo>
                      <a:pt x="1904" y="706413"/>
                    </a:lnTo>
                    <a:lnTo>
                      <a:pt x="635" y="688002"/>
                    </a:lnTo>
                    <a:lnTo>
                      <a:pt x="317" y="672765"/>
                    </a:lnTo>
                    <a:lnTo>
                      <a:pt x="0" y="651496"/>
                    </a:lnTo>
                    <a:lnTo>
                      <a:pt x="317" y="644195"/>
                    </a:lnTo>
                    <a:lnTo>
                      <a:pt x="635" y="637211"/>
                    </a:lnTo>
                    <a:lnTo>
                      <a:pt x="1270" y="630862"/>
                    </a:lnTo>
                    <a:lnTo>
                      <a:pt x="3174" y="624514"/>
                    </a:lnTo>
                    <a:lnTo>
                      <a:pt x="5395" y="618482"/>
                    </a:lnTo>
                    <a:lnTo>
                      <a:pt x="8252" y="612451"/>
                    </a:lnTo>
                    <a:lnTo>
                      <a:pt x="11743" y="607054"/>
                    </a:lnTo>
                    <a:lnTo>
                      <a:pt x="15234" y="601975"/>
                    </a:lnTo>
                    <a:lnTo>
                      <a:pt x="19678" y="597214"/>
                    </a:lnTo>
                    <a:lnTo>
                      <a:pt x="24438" y="592770"/>
                    </a:lnTo>
                    <a:lnTo>
                      <a:pt x="29516" y="589278"/>
                    </a:lnTo>
                    <a:lnTo>
                      <a:pt x="34912" y="585786"/>
                    </a:lnTo>
                    <a:lnTo>
                      <a:pt x="40625" y="582929"/>
                    </a:lnTo>
                    <a:lnTo>
                      <a:pt x="46972" y="580707"/>
                    </a:lnTo>
                    <a:lnTo>
                      <a:pt x="53003" y="579437"/>
                    </a:lnTo>
                    <a:lnTo>
                      <a:pt x="59668" y="578167"/>
                    </a:lnTo>
                    <a:lnTo>
                      <a:pt x="66650" y="577850"/>
                    </a:lnTo>
                    <a:close/>
                    <a:moveTo>
                      <a:pt x="1238886" y="249237"/>
                    </a:moveTo>
                    <a:lnTo>
                      <a:pt x="1243966" y="249237"/>
                    </a:lnTo>
                    <a:lnTo>
                      <a:pt x="1249363" y="249237"/>
                    </a:lnTo>
                    <a:lnTo>
                      <a:pt x="1254443" y="249872"/>
                    </a:lnTo>
                    <a:lnTo>
                      <a:pt x="1259523" y="250189"/>
                    </a:lnTo>
                    <a:lnTo>
                      <a:pt x="1264603" y="251459"/>
                    </a:lnTo>
                    <a:lnTo>
                      <a:pt x="1269683" y="252412"/>
                    </a:lnTo>
                    <a:lnTo>
                      <a:pt x="1274446" y="253999"/>
                    </a:lnTo>
                    <a:lnTo>
                      <a:pt x="1279208" y="255587"/>
                    </a:lnTo>
                    <a:lnTo>
                      <a:pt x="1283971" y="257174"/>
                    </a:lnTo>
                    <a:lnTo>
                      <a:pt x="1288416" y="259397"/>
                    </a:lnTo>
                    <a:lnTo>
                      <a:pt x="1292543" y="261619"/>
                    </a:lnTo>
                    <a:lnTo>
                      <a:pt x="1296988" y="264159"/>
                    </a:lnTo>
                    <a:lnTo>
                      <a:pt x="1301116" y="266699"/>
                    </a:lnTo>
                    <a:lnTo>
                      <a:pt x="1304926" y="269557"/>
                    </a:lnTo>
                    <a:lnTo>
                      <a:pt x="1309053" y="272414"/>
                    </a:lnTo>
                    <a:lnTo>
                      <a:pt x="1312863" y="275907"/>
                    </a:lnTo>
                    <a:lnTo>
                      <a:pt x="1316356" y="279082"/>
                    </a:lnTo>
                    <a:lnTo>
                      <a:pt x="1319531" y="282892"/>
                    </a:lnTo>
                    <a:lnTo>
                      <a:pt x="1323023" y="286384"/>
                    </a:lnTo>
                    <a:lnTo>
                      <a:pt x="1325881" y="290512"/>
                    </a:lnTo>
                    <a:lnTo>
                      <a:pt x="1328738" y="294322"/>
                    </a:lnTo>
                    <a:lnTo>
                      <a:pt x="1331596" y="298449"/>
                    </a:lnTo>
                    <a:lnTo>
                      <a:pt x="1333818" y="302895"/>
                    </a:lnTo>
                    <a:lnTo>
                      <a:pt x="1336358" y="307340"/>
                    </a:lnTo>
                    <a:lnTo>
                      <a:pt x="1338263" y="311785"/>
                    </a:lnTo>
                    <a:lnTo>
                      <a:pt x="1340168" y="316547"/>
                    </a:lnTo>
                    <a:lnTo>
                      <a:pt x="1341756" y="321310"/>
                    </a:lnTo>
                    <a:lnTo>
                      <a:pt x="1343026" y="326072"/>
                    </a:lnTo>
                    <a:lnTo>
                      <a:pt x="1344296" y="331152"/>
                    </a:lnTo>
                    <a:lnTo>
                      <a:pt x="1345248" y="336232"/>
                    </a:lnTo>
                    <a:lnTo>
                      <a:pt x="1345884" y="341312"/>
                    </a:lnTo>
                    <a:lnTo>
                      <a:pt x="1346201" y="346392"/>
                    </a:lnTo>
                    <a:lnTo>
                      <a:pt x="1346201" y="351790"/>
                    </a:lnTo>
                    <a:lnTo>
                      <a:pt x="1346201" y="357187"/>
                    </a:lnTo>
                    <a:lnTo>
                      <a:pt x="1345884" y="362267"/>
                    </a:lnTo>
                    <a:lnTo>
                      <a:pt x="1345248" y="367347"/>
                    </a:lnTo>
                    <a:lnTo>
                      <a:pt x="1344296" y="372427"/>
                    </a:lnTo>
                    <a:lnTo>
                      <a:pt x="1343026" y="377507"/>
                    </a:lnTo>
                    <a:lnTo>
                      <a:pt x="1341756" y="382270"/>
                    </a:lnTo>
                    <a:lnTo>
                      <a:pt x="1340168" y="387032"/>
                    </a:lnTo>
                    <a:lnTo>
                      <a:pt x="1338263" y="391795"/>
                    </a:lnTo>
                    <a:lnTo>
                      <a:pt x="1336358" y="396240"/>
                    </a:lnTo>
                    <a:lnTo>
                      <a:pt x="1333818" y="400367"/>
                    </a:lnTo>
                    <a:lnTo>
                      <a:pt x="1331596" y="404812"/>
                    </a:lnTo>
                    <a:lnTo>
                      <a:pt x="1328738" y="408940"/>
                    </a:lnTo>
                    <a:lnTo>
                      <a:pt x="1325881" y="412750"/>
                    </a:lnTo>
                    <a:lnTo>
                      <a:pt x="1323023" y="416877"/>
                    </a:lnTo>
                    <a:lnTo>
                      <a:pt x="1319531" y="420370"/>
                    </a:lnTo>
                    <a:lnTo>
                      <a:pt x="1316356" y="424180"/>
                    </a:lnTo>
                    <a:lnTo>
                      <a:pt x="1312863" y="427355"/>
                    </a:lnTo>
                    <a:lnTo>
                      <a:pt x="1309053" y="430847"/>
                    </a:lnTo>
                    <a:lnTo>
                      <a:pt x="1304926" y="434022"/>
                    </a:lnTo>
                    <a:lnTo>
                      <a:pt x="1301116" y="436562"/>
                    </a:lnTo>
                    <a:lnTo>
                      <a:pt x="1296988" y="439420"/>
                    </a:lnTo>
                    <a:lnTo>
                      <a:pt x="1292543" y="441642"/>
                    </a:lnTo>
                    <a:lnTo>
                      <a:pt x="1288416" y="444182"/>
                    </a:lnTo>
                    <a:lnTo>
                      <a:pt x="1283971" y="446087"/>
                    </a:lnTo>
                    <a:lnTo>
                      <a:pt x="1279208" y="447992"/>
                    </a:lnTo>
                    <a:lnTo>
                      <a:pt x="1274446" y="449580"/>
                    </a:lnTo>
                    <a:lnTo>
                      <a:pt x="1269683" y="450850"/>
                    </a:lnTo>
                    <a:lnTo>
                      <a:pt x="1264603" y="452120"/>
                    </a:lnTo>
                    <a:lnTo>
                      <a:pt x="1259523" y="453072"/>
                    </a:lnTo>
                    <a:lnTo>
                      <a:pt x="1254443" y="453707"/>
                    </a:lnTo>
                    <a:lnTo>
                      <a:pt x="1249363" y="454025"/>
                    </a:lnTo>
                    <a:lnTo>
                      <a:pt x="1243966" y="454025"/>
                    </a:lnTo>
                    <a:lnTo>
                      <a:pt x="1238886" y="454025"/>
                    </a:lnTo>
                    <a:lnTo>
                      <a:pt x="1233488" y="453707"/>
                    </a:lnTo>
                    <a:lnTo>
                      <a:pt x="1228091" y="453072"/>
                    </a:lnTo>
                    <a:lnTo>
                      <a:pt x="1223328" y="452120"/>
                    </a:lnTo>
                    <a:lnTo>
                      <a:pt x="1218248" y="450850"/>
                    </a:lnTo>
                    <a:lnTo>
                      <a:pt x="1213486" y="449580"/>
                    </a:lnTo>
                    <a:lnTo>
                      <a:pt x="1208723" y="447992"/>
                    </a:lnTo>
                    <a:lnTo>
                      <a:pt x="1203961" y="446087"/>
                    </a:lnTo>
                    <a:lnTo>
                      <a:pt x="1199516" y="444182"/>
                    </a:lnTo>
                    <a:lnTo>
                      <a:pt x="1195071" y="441642"/>
                    </a:lnTo>
                    <a:lnTo>
                      <a:pt x="1190626" y="439420"/>
                    </a:lnTo>
                    <a:lnTo>
                      <a:pt x="1186498" y="436562"/>
                    </a:lnTo>
                    <a:lnTo>
                      <a:pt x="1182688" y="434022"/>
                    </a:lnTo>
                    <a:lnTo>
                      <a:pt x="1178561" y="430847"/>
                    </a:lnTo>
                    <a:lnTo>
                      <a:pt x="1175068" y="427355"/>
                    </a:lnTo>
                    <a:lnTo>
                      <a:pt x="1171258" y="424180"/>
                    </a:lnTo>
                    <a:lnTo>
                      <a:pt x="1168083" y="420370"/>
                    </a:lnTo>
                    <a:lnTo>
                      <a:pt x="1164591" y="416877"/>
                    </a:lnTo>
                    <a:lnTo>
                      <a:pt x="1161733" y="412750"/>
                    </a:lnTo>
                    <a:lnTo>
                      <a:pt x="1158876" y="408940"/>
                    </a:lnTo>
                    <a:lnTo>
                      <a:pt x="1156336" y="404812"/>
                    </a:lnTo>
                    <a:lnTo>
                      <a:pt x="1153796" y="400367"/>
                    </a:lnTo>
                    <a:lnTo>
                      <a:pt x="1151573" y="396240"/>
                    </a:lnTo>
                    <a:lnTo>
                      <a:pt x="1149351" y="391795"/>
                    </a:lnTo>
                    <a:lnTo>
                      <a:pt x="1147763" y="387032"/>
                    </a:lnTo>
                    <a:lnTo>
                      <a:pt x="1146176" y="382270"/>
                    </a:lnTo>
                    <a:lnTo>
                      <a:pt x="1144588" y="377507"/>
                    </a:lnTo>
                    <a:lnTo>
                      <a:pt x="1143636" y="372427"/>
                    </a:lnTo>
                    <a:lnTo>
                      <a:pt x="1142366" y="367347"/>
                    </a:lnTo>
                    <a:lnTo>
                      <a:pt x="1141731" y="362267"/>
                    </a:lnTo>
                    <a:lnTo>
                      <a:pt x="1141413" y="357187"/>
                    </a:lnTo>
                    <a:lnTo>
                      <a:pt x="1141413" y="351790"/>
                    </a:lnTo>
                    <a:lnTo>
                      <a:pt x="1141413" y="346392"/>
                    </a:lnTo>
                    <a:lnTo>
                      <a:pt x="1141731" y="341312"/>
                    </a:lnTo>
                    <a:lnTo>
                      <a:pt x="1142366" y="336232"/>
                    </a:lnTo>
                    <a:lnTo>
                      <a:pt x="1143636" y="331152"/>
                    </a:lnTo>
                    <a:lnTo>
                      <a:pt x="1144588" y="326072"/>
                    </a:lnTo>
                    <a:lnTo>
                      <a:pt x="1146176" y="321310"/>
                    </a:lnTo>
                    <a:lnTo>
                      <a:pt x="1147763" y="316547"/>
                    </a:lnTo>
                    <a:lnTo>
                      <a:pt x="1149351" y="311785"/>
                    </a:lnTo>
                    <a:lnTo>
                      <a:pt x="1151573" y="307340"/>
                    </a:lnTo>
                    <a:lnTo>
                      <a:pt x="1153796" y="302895"/>
                    </a:lnTo>
                    <a:lnTo>
                      <a:pt x="1156336" y="298449"/>
                    </a:lnTo>
                    <a:lnTo>
                      <a:pt x="1158876" y="294322"/>
                    </a:lnTo>
                    <a:lnTo>
                      <a:pt x="1161733" y="290512"/>
                    </a:lnTo>
                    <a:lnTo>
                      <a:pt x="1164591" y="286384"/>
                    </a:lnTo>
                    <a:lnTo>
                      <a:pt x="1168083" y="282892"/>
                    </a:lnTo>
                    <a:lnTo>
                      <a:pt x="1171258" y="279082"/>
                    </a:lnTo>
                    <a:lnTo>
                      <a:pt x="1175068" y="275907"/>
                    </a:lnTo>
                    <a:lnTo>
                      <a:pt x="1178561" y="272414"/>
                    </a:lnTo>
                    <a:lnTo>
                      <a:pt x="1182688" y="269557"/>
                    </a:lnTo>
                    <a:lnTo>
                      <a:pt x="1186498" y="266699"/>
                    </a:lnTo>
                    <a:lnTo>
                      <a:pt x="1190626" y="264159"/>
                    </a:lnTo>
                    <a:lnTo>
                      <a:pt x="1195071" y="261619"/>
                    </a:lnTo>
                    <a:lnTo>
                      <a:pt x="1199516" y="259397"/>
                    </a:lnTo>
                    <a:lnTo>
                      <a:pt x="1203961" y="257174"/>
                    </a:lnTo>
                    <a:lnTo>
                      <a:pt x="1208723" y="255587"/>
                    </a:lnTo>
                    <a:lnTo>
                      <a:pt x="1213486" y="253999"/>
                    </a:lnTo>
                    <a:lnTo>
                      <a:pt x="1218248" y="252412"/>
                    </a:lnTo>
                    <a:lnTo>
                      <a:pt x="1223328" y="251459"/>
                    </a:lnTo>
                    <a:lnTo>
                      <a:pt x="1228091" y="250189"/>
                    </a:lnTo>
                    <a:lnTo>
                      <a:pt x="1233488" y="249872"/>
                    </a:lnTo>
                    <a:lnTo>
                      <a:pt x="1238886" y="249237"/>
                    </a:lnTo>
                    <a:close/>
                    <a:moveTo>
                      <a:pt x="1220284" y="0"/>
                    </a:moveTo>
                    <a:lnTo>
                      <a:pt x="1245688" y="317"/>
                    </a:lnTo>
                    <a:lnTo>
                      <a:pt x="1271093" y="1270"/>
                    </a:lnTo>
                    <a:lnTo>
                      <a:pt x="1296180" y="2858"/>
                    </a:lnTo>
                    <a:lnTo>
                      <a:pt x="1321902" y="5082"/>
                    </a:lnTo>
                    <a:lnTo>
                      <a:pt x="1346989" y="7623"/>
                    </a:lnTo>
                    <a:lnTo>
                      <a:pt x="1372076" y="10799"/>
                    </a:lnTo>
                    <a:lnTo>
                      <a:pt x="1397163" y="14928"/>
                    </a:lnTo>
                    <a:lnTo>
                      <a:pt x="1422250" y="19374"/>
                    </a:lnTo>
                    <a:lnTo>
                      <a:pt x="1447019" y="24774"/>
                    </a:lnTo>
                    <a:lnTo>
                      <a:pt x="1471788" y="30173"/>
                    </a:lnTo>
                    <a:lnTo>
                      <a:pt x="1496875" y="36843"/>
                    </a:lnTo>
                    <a:lnTo>
                      <a:pt x="1521010" y="43830"/>
                    </a:lnTo>
                    <a:lnTo>
                      <a:pt x="1545461" y="51135"/>
                    </a:lnTo>
                    <a:lnTo>
                      <a:pt x="1569913" y="59393"/>
                    </a:lnTo>
                    <a:lnTo>
                      <a:pt x="1594047" y="68286"/>
                    </a:lnTo>
                    <a:lnTo>
                      <a:pt x="1618182" y="77180"/>
                    </a:lnTo>
                    <a:lnTo>
                      <a:pt x="1641681" y="87343"/>
                    </a:lnTo>
                    <a:lnTo>
                      <a:pt x="1665497" y="98142"/>
                    </a:lnTo>
                    <a:lnTo>
                      <a:pt x="1688997" y="108941"/>
                    </a:lnTo>
                    <a:lnTo>
                      <a:pt x="1711861" y="121010"/>
                    </a:lnTo>
                    <a:lnTo>
                      <a:pt x="1734725" y="133397"/>
                    </a:lnTo>
                    <a:lnTo>
                      <a:pt x="1757271" y="146101"/>
                    </a:lnTo>
                    <a:lnTo>
                      <a:pt x="1779500" y="159759"/>
                    </a:lnTo>
                    <a:lnTo>
                      <a:pt x="1801729" y="173734"/>
                    </a:lnTo>
                    <a:lnTo>
                      <a:pt x="1823640" y="188661"/>
                    </a:lnTo>
                    <a:lnTo>
                      <a:pt x="1845234" y="204224"/>
                    </a:lnTo>
                    <a:lnTo>
                      <a:pt x="1866510" y="220105"/>
                    </a:lnTo>
                    <a:lnTo>
                      <a:pt x="1887152" y="236938"/>
                    </a:lnTo>
                    <a:lnTo>
                      <a:pt x="1907793" y="254089"/>
                    </a:lnTo>
                    <a:lnTo>
                      <a:pt x="1928116" y="271876"/>
                    </a:lnTo>
                    <a:lnTo>
                      <a:pt x="1948122" y="290297"/>
                    </a:lnTo>
                    <a:lnTo>
                      <a:pt x="1967493" y="309036"/>
                    </a:lnTo>
                    <a:lnTo>
                      <a:pt x="1986229" y="328728"/>
                    </a:lnTo>
                    <a:lnTo>
                      <a:pt x="2004965" y="348420"/>
                    </a:lnTo>
                    <a:lnTo>
                      <a:pt x="2022748" y="368747"/>
                    </a:lnTo>
                    <a:lnTo>
                      <a:pt x="2039896" y="389392"/>
                    </a:lnTo>
                    <a:lnTo>
                      <a:pt x="2056409" y="410037"/>
                    </a:lnTo>
                    <a:lnTo>
                      <a:pt x="2072286" y="431634"/>
                    </a:lnTo>
                    <a:lnTo>
                      <a:pt x="2088164" y="453232"/>
                    </a:lnTo>
                    <a:lnTo>
                      <a:pt x="2102454" y="475147"/>
                    </a:lnTo>
                    <a:lnTo>
                      <a:pt x="2116744" y="496745"/>
                    </a:lnTo>
                    <a:lnTo>
                      <a:pt x="2130399" y="518978"/>
                    </a:lnTo>
                    <a:lnTo>
                      <a:pt x="2143419" y="542163"/>
                    </a:lnTo>
                    <a:lnTo>
                      <a:pt x="2155804" y="564714"/>
                    </a:lnTo>
                    <a:lnTo>
                      <a:pt x="2167553" y="587899"/>
                    </a:lnTo>
                    <a:lnTo>
                      <a:pt x="2178668" y="611403"/>
                    </a:lnTo>
                    <a:lnTo>
                      <a:pt x="2189465" y="634588"/>
                    </a:lnTo>
                    <a:lnTo>
                      <a:pt x="2199309" y="658727"/>
                    </a:lnTo>
                    <a:lnTo>
                      <a:pt x="2208518" y="682548"/>
                    </a:lnTo>
                    <a:lnTo>
                      <a:pt x="2217410" y="706369"/>
                    </a:lnTo>
                    <a:lnTo>
                      <a:pt x="2225348" y="730825"/>
                    </a:lnTo>
                    <a:lnTo>
                      <a:pt x="2232970" y="755281"/>
                    </a:lnTo>
                    <a:lnTo>
                      <a:pt x="2239956" y="780055"/>
                    </a:lnTo>
                    <a:lnTo>
                      <a:pt x="2246307" y="804511"/>
                    </a:lnTo>
                    <a:lnTo>
                      <a:pt x="2252023" y="829284"/>
                    </a:lnTo>
                    <a:lnTo>
                      <a:pt x="2257104" y="854376"/>
                    </a:lnTo>
                    <a:lnTo>
                      <a:pt x="2261550" y="879785"/>
                    </a:lnTo>
                    <a:lnTo>
                      <a:pt x="2265678" y="904558"/>
                    </a:lnTo>
                    <a:lnTo>
                      <a:pt x="2268854" y="929967"/>
                    </a:lnTo>
                    <a:lnTo>
                      <a:pt x="2271712" y="955059"/>
                    </a:lnTo>
                    <a:lnTo>
                      <a:pt x="2273617" y="980150"/>
                    </a:lnTo>
                    <a:lnTo>
                      <a:pt x="2275522" y="1005877"/>
                    </a:lnTo>
                    <a:lnTo>
                      <a:pt x="2276158" y="1030968"/>
                    </a:lnTo>
                    <a:lnTo>
                      <a:pt x="2276475" y="1056377"/>
                    </a:lnTo>
                    <a:lnTo>
                      <a:pt x="2276158" y="1081786"/>
                    </a:lnTo>
                    <a:lnTo>
                      <a:pt x="2275522" y="1107195"/>
                    </a:lnTo>
                    <a:lnTo>
                      <a:pt x="2273617" y="1132286"/>
                    </a:lnTo>
                    <a:lnTo>
                      <a:pt x="2271712" y="1157695"/>
                    </a:lnTo>
                    <a:lnTo>
                      <a:pt x="2268854" y="1183104"/>
                    </a:lnTo>
                    <a:lnTo>
                      <a:pt x="2265678" y="1208196"/>
                    </a:lnTo>
                    <a:lnTo>
                      <a:pt x="2261550" y="1233287"/>
                    </a:lnTo>
                    <a:lnTo>
                      <a:pt x="2257104" y="1258378"/>
                    </a:lnTo>
                    <a:lnTo>
                      <a:pt x="2252023" y="1283152"/>
                    </a:lnTo>
                    <a:lnTo>
                      <a:pt x="2246307" y="1307926"/>
                    </a:lnTo>
                    <a:lnTo>
                      <a:pt x="2239956" y="1332699"/>
                    </a:lnTo>
                    <a:lnTo>
                      <a:pt x="2232970" y="1357156"/>
                    </a:lnTo>
                    <a:lnTo>
                      <a:pt x="2225348" y="1381612"/>
                    </a:lnTo>
                    <a:lnTo>
                      <a:pt x="2217410" y="1406068"/>
                    </a:lnTo>
                    <a:lnTo>
                      <a:pt x="2208518" y="1430206"/>
                    </a:lnTo>
                    <a:lnTo>
                      <a:pt x="2199309" y="1454345"/>
                    </a:lnTo>
                    <a:lnTo>
                      <a:pt x="2189465" y="1477848"/>
                    </a:lnTo>
                    <a:lnTo>
                      <a:pt x="2178668" y="1501669"/>
                    </a:lnTo>
                    <a:lnTo>
                      <a:pt x="2167553" y="1524855"/>
                    </a:lnTo>
                    <a:lnTo>
                      <a:pt x="2155804" y="1548040"/>
                    </a:lnTo>
                    <a:lnTo>
                      <a:pt x="2143419" y="1570908"/>
                    </a:lnTo>
                    <a:lnTo>
                      <a:pt x="2130399" y="1593459"/>
                    </a:lnTo>
                    <a:lnTo>
                      <a:pt x="2116744" y="1615692"/>
                    </a:lnTo>
                    <a:lnTo>
                      <a:pt x="2102454" y="1637924"/>
                    </a:lnTo>
                    <a:lnTo>
                      <a:pt x="2088164" y="1659840"/>
                    </a:lnTo>
                    <a:lnTo>
                      <a:pt x="2072286" y="1681437"/>
                    </a:lnTo>
                    <a:lnTo>
                      <a:pt x="2056409" y="1702400"/>
                    </a:lnTo>
                    <a:lnTo>
                      <a:pt x="2039896" y="1723362"/>
                    </a:lnTo>
                    <a:lnTo>
                      <a:pt x="2022748" y="1744007"/>
                    </a:lnTo>
                    <a:lnTo>
                      <a:pt x="2004965" y="1764016"/>
                    </a:lnTo>
                    <a:lnTo>
                      <a:pt x="1986229" y="1784026"/>
                    </a:lnTo>
                    <a:lnTo>
                      <a:pt x="1967493" y="1803400"/>
                    </a:lnTo>
                    <a:lnTo>
                      <a:pt x="1852538" y="1688742"/>
                    </a:lnTo>
                    <a:lnTo>
                      <a:pt x="1868416" y="1672226"/>
                    </a:lnTo>
                    <a:lnTo>
                      <a:pt x="1884294" y="1655393"/>
                    </a:lnTo>
                    <a:lnTo>
                      <a:pt x="1899219" y="1638242"/>
                    </a:lnTo>
                    <a:lnTo>
                      <a:pt x="1913826" y="1620773"/>
                    </a:lnTo>
                    <a:lnTo>
                      <a:pt x="1928116" y="1603305"/>
                    </a:lnTo>
                    <a:lnTo>
                      <a:pt x="1941454" y="1585201"/>
                    </a:lnTo>
                    <a:lnTo>
                      <a:pt x="1954473" y="1566779"/>
                    </a:lnTo>
                    <a:lnTo>
                      <a:pt x="1966858" y="1548675"/>
                    </a:lnTo>
                    <a:lnTo>
                      <a:pt x="1978925" y="1529619"/>
                    </a:lnTo>
                    <a:lnTo>
                      <a:pt x="1990357" y="1510880"/>
                    </a:lnTo>
                    <a:lnTo>
                      <a:pt x="2001154" y="1491823"/>
                    </a:lnTo>
                    <a:lnTo>
                      <a:pt x="2011951" y="1472449"/>
                    </a:lnTo>
                    <a:lnTo>
                      <a:pt x="2022113" y="1452757"/>
                    </a:lnTo>
                    <a:lnTo>
                      <a:pt x="2031004" y="1433065"/>
                    </a:lnTo>
                    <a:lnTo>
                      <a:pt x="2040213" y="1413055"/>
                    </a:lnTo>
                    <a:lnTo>
                      <a:pt x="2048787" y="1393046"/>
                    </a:lnTo>
                    <a:lnTo>
                      <a:pt x="2056726" y="1373036"/>
                    </a:lnTo>
                    <a:lnTo>
                      <a:pt x="2064030" y="1352391"/>
                    </a:lnTo>
                    <a:lnTo>
                      <a:pt x="2071016" y="1331747"/>
                    </a:lnTo>
                    <a:lnTo>
                      <a:pt x="2077050" y="1311102"/>
                    </a:lnTo>
                    <a:lnTo>
                      <a:pt x="2083401" y="1290139"/>
                    </a:lnTo>
                    <a:lnTo>
                      <a:pt x="2088482" y="1269495"/>
                    </a:lnTo>
                    <a:lnTo>
                      <a:pt x="2093563" y="1248215"/>
                    </a:lnTo>
                    <a:lnTo>
                      <a:pt x="2097374" y="1227252"/>
                    </a:lnTo>
                    <a:lnTo>
                      <a:pt x="2101502" y="1205972"/>
                    </a:lnTo>
                    <a:lnTo>
                      <a:pt x="2104677" y="1184692"/>
                    </a:lnTo>
                    <a:lnTo>
                      <a:pt x="2107853" y="1163730"/>
                    </a:lnTo>
                    <a:lnTo>
                      <a:pt x="2109758" y="1142132"/>
                    </a:lnTo>
                    <a:lnTo>
                      <a:pt x="2111664" y="1120535"/>
                    </a:lnTo>
                    <a:lnTo>
                      <a:pt x="2113251" y="1099572"/>
                    </a:lnTo>
                    <a:lnTo>
                      <a:pt x="2113886" y="1077975"/>
                    </a:lnTo>
                    <a:lnTo>
                      <a:pt x="2113886" y="1056377"/>
                    </a:lnTo>
                    <a:lnTo>
                      <a:pt x="2113886" y="1035097"/>
                    </a:lnTo>
                    <a:lnTo>
                      <a:pt x="2113251" y="1013500"/>
                    </a:lnTo>
                    <a:lnTo>
                      <a:pt x="2111664" y="991902"/>
                    </a:lnTo>
                    <a:lnTo>
                      <a:pt x="2109758" y="970939"/>
                    </a:lnTo>
                    <a:lnTo>
                      <a:pt x="2107853" y="949342"/>
                    </a:lnTo>
                    <a:lnTo>
                      <a:pt x="2104677" y="927744"/>
                    </a:lnTo>
                    <a:lnTo>
                      <a:pt x="2101502" y="906782"/>
                    </a:lnTo>
                    <a:lnTo>
                      <a:pt x="2097374" y="885502"/>
                    </a:lnTo>
                    <a:lnTo>
                      <a:pt x="2093563" y="864222"/>
                    </a:lnTo>
                    <a:lnTo>
                      <a:pt x="2088482" y="843577"/>
                    </a:lnTo>
                    <a:lnTo>
                      <a:pt x="2083401" y="822297"/>
                    </a:lnTo>
                    <a:lnTo>
                      <a:pt x="2077050" y="801652"/>
                    </a:lnTo>
                    <a:lnTo>
                      <a:pt x="2071016" y="781007"/>
                    </a:lnTo>
                    <a:lnTo>
                      <a:pt x="2064030" y="760363"/>
                    </a:lnTo>
                    <a:lnTo>
                      <a:pt x="2056726" y="740035"/>
                    </a:lnTo>
                    <a:lnTo>
                      <a:pt x="2048787" y="719708"/>
                    </a:lnTo>
                    <a:lnTo>
                      <a:pt x="2040213" y="699699"/>
                    </a:lnTo>
                    <a:lnTo>
                      <a:pt x="2031004" y="680007"/>
                    </a:lnTo>
                    <a:lnTo>
                      <a:pt x="2022113" y="659680"/>
                    </a:lnTo>
                    <a:lnTo>
                      <a:pt x="2011951" y="640623"/>
                    </a:lnTo>
                    <a:lnTo>
                      <a:pt x="2001154" y="621249"/>
                    </a:lnTo>
                    <a:lnTo>
                      <a:pt x="1990357" y="601874"/>
                    </a:lnTo>
                    <a:lnTo>
                      <a:pt x="1978925" y="582818"/>
                    </a:lnTo>
                    <a:lnTo>
                      <a:pt x="1966858" y="564396"/>
                    </a:lnTo>
                    <a:lnTo>
                      <a:pt x="1954473" y="545657"/>
                    </a:lnTo>
                    <a:lnTo>
                      <a:pt x="1941454" y="527553"/>
                    </a:lnTo>
                    <a:lnTo>
                      <a:pt x="1928116" y="509767"/>
                    </a:lnTo>
                    <a:lnTo>
                      <a:pt x="1913826" y="491663"/>
                    </a:lnTo>
                    <a:lnTo>
                      <a:pt x="1899219" y="474512"/>
                    </a:lnTo>
                    <a:lnTo>
                      <a:pt x="1884294" y="457361"/>
                    </a:lnTo>
                    <a:lnTo>
                      <a:pt x="1868416" y="440845"/>
                    </a:lnTo>
                    <a:lnTo>
                      <a:pt x="1852538" y="424012"/>
                    </a:lnTo>
                    <a:lnTo>
                      <a:pt x="1836025" y="407813"/>
                    </a:lnTo>
                    <a:lnTo>
                      <a:pt x="1819194" y="392568"/>
                    </a:lnTo>
                    <a:lnTo>
                      <a:pt x="1802364" y="377323"/>
                    </a:lnTo>
                    <a:lnTo>
                      <a:pt x="1784581" y="362713"/>
                    </a:lnTo>
                    <a:lnTo>
                      <a:pt x="1767115" y="348738"/>
                    </a:lnTo>
                    <a:lnTo>
                      <a:pt x="1749015" y="335398"/>
                    </a:lnTo>
                    <a:lnTo>
                      <a:pt x="1730914" y="322376"/>
                    </a:lnTo>
                    <a:lnTo>
                      <a:pt x="1712496" y="309989"/>
                    </a:lnTo>
                    <a:lnTo>
                      <a:pt x="1693442" y="297920"/>
                    </a:lnTo>
                    <a:lnTo>
                      <a:pt x="1674706" y="286168"/>
                    </a:lnTo>
                    <a:lnTo>
                      <a:pt x="1655653" y="275369"/>
                    </a:lnTo>
                    <a:lnTo>
                      <a:pt x="1636282" y="264571"/>
                    </a:lnTo>
                    <a:lnTo>
                      <a:pt x="1616594" y="254725"/>
                    </a:lnTo>
                    <a:lnTo>
                      <a:pt x="1596905" y="245196"/>
                    </a:lnTo>
                    <a:lnTo>
                      <a:pt x="1576899" y="236303"/>
                    </a:lnTo>
                    <a:lnTo>
                      <a:pt x="1556893" y="227728"/>
                    </a:lnTo>
                    <a:lnTo>
                      <a:pt x="1536887" y="220105"/>
                    </a:lnTo>
                    <a:lnTo>
                      <a:pt x="1516564" y="212482"/>
                    </a:lnTo>
                    <a:lnTo>
                      <a:pt x="1495605" y="205495"/>
                    </a:lnTo>
                    <a:lnTo>
                      <a:pt x="1474964" y="199460"/>
                    </a:lnTo>
                    <a:lnTo>
                      <a:pt x="1454005" y="193425"/>
                    </a:lnTo>
                    <a:lnTo>
                      <a:pt x="1433364" y="188026"/>
                    </a:lnTo>
                    <a:lnTo>
                      <a:pt x="1412088" y="183262"/>
                    </a:lnTo>
                    <a:lnTo>
                      <a:pt x="1391129" y="178815"/>
                    </a:lnTo>
                    <a:lnTo>
                      <a:pt x="1369853" y="175004"/>
                    </a:lnTo>
                    <a:lnTo>
                      <a:pt x="1348577" y="171828"/>
                    </a:lnTo>
                    <a:lnTo>
                      <a:pt x="1327618" y="168969"/>
                    </a:lnTo>
                    <a:lnTo>
                      <a:pt x="1306024" y="166428"/>
                    </a:lnTo>
                    <a:lnTo>
                      <a:pt x="1284430" y="164840"/>
                    </a:lnTo>
                    <a:lnTo>
                      <a:pt x="1263154" y="163570"/>
                    </a:lnTo>
                    <a:lnTo>
                      <a:pt x="1241878" y="162935"/>
                    </a:lnTo>
                    <a:lnTo>
                      <a:pt x="1220284" y="162617"/>
                    </a:lnTo>
                    <a:lnTo>
                      <a:pt x="1199008" y="162935"/>
                    </a:lnTo>
                    <a:lnTo>
                      <a:pt x="1177414" y="163570"/>
                    </a:lnTo>
                    <a:lnTo>
                      <a:pt x="1155820" y="164840"/>
                    </a:lnTo>
                    <a:lnTo>
                      <a:pt x="1134226" y="166428"/>
                    </a:lnTo>
                    <a:lnTo>
                      <a:pt x="1113268" y="168969"/>
                    </a:lnTo>
                    <a:lnTo>
                      <a:pt x="1091674" y="171828"/>
                    </a:lnTo>
                    <a:lnTo>
                      <a:pt x="1070715" y="175004"/>
                    </a:lnTo>
                    <a:lnTo>
                      <a:pt x="1049439" y="178815"/>
                    </a:lnTo>
                    <a:lnTo>
                      <a:pt x="1028163" y="183262"/>
                    </a:lnTo>
                    <a:lnTo>
                      <a:pt x="1007204" y="188026"/>
                    </a:lnTo>
                    <a:lnTo>
                      <a:pt x="986245" y="193425"/>
                    </a:lnTo>
                    <a:lnTo>
                      <a:pt x="965604" y="199460"/>
                    </a:lnTo>
                    <a:lnTo>
                      <a:pt x="944963" y="205495"/>
                    </a:lnTo>
                    <a:lnTo>
                      <a:pt x="924322" y="212482"/>
                    </a:lnTo>
                    <a:lnTo>
                      <a:pt x="903998" y="220105"/>
                    </a:lnTo>
                    <a:lnTo>
                      <a:pt x="883675" y="227728"/>
                    </a:lnTo>
                    <a:lnTo>
                      <a:pt x="863669" y="236303"/>
                    </a:lnTo>
                    <a:lnTo>
                      <a:pt x="843345" y="245196"/>
                    </a:lnTo>
                    <a:lnTo>
                      <a:pt x="823657" y="254725"/>
                    </a:lnTo>
                    <a:lnTo>
                      <a:pt x="804603" y="264571"/>
                    </a:lnTo>
                    <a:lnTo>
                      <a:pt x="784915" y="275369"/>
                    </a:lnTo>
                    <a:lnTo>
                      <a:pt x="765862" y="286168"/>
                    </a:lnTo>
                    <a:lnTo>
                      <a:pt x="746808" y="297920"/>
                    </a:lnTo>
                    <a:lnTo>
                      <a:pt x="728390" y="309989"/>
                    </a:lnTo>
                    <a:lnTo>
                      <a:pt x="709654" y="322376"/>
                    </a:lnTo>
                    <a:lnTo>
                      <a:pt x="691553" y="335398"/>
                    </a:lnTo>
                    <a:lnTo>
                      <a:pt x="673453" y="348738"/>
                    </a:lnTo>
                    <a:lnTo>
                      <a:pt x="655670" y="362713"/>
                    </a:lnTo>
                    <a:lnTo>
                      <a:pt x="638522" y="377323"/>
                    </a:lnTo>
                    <a:lnTo>
                      <a:pt x="621374" y="392568"/>
                    </a:lnTo>
                    <a:lnTo>
                      <a:pt x="604861" y="407813"/>
                    </a:lnTo>
                    <a:lnTo>
                      <a:pt x="588030" y="424012"/>
                    </a:lnTo>
                    <a:lnTo>
                      <a:pt x="473075" y="309036"/>
                    </a:lnTo>
                    <a:lnTo>
                      <a:pt x="492763" y="290297"/>
                    </a:lnTo>
                    <a:lnTo>
                      <a:pt x="512452" y="271558"/>
                    </a:lnTo>
                    <a:lnTo>
                      <a:pt x="532776" y="253772"/>
                    </a:lnTo>
                    <a:lnTo>
                      <a:pt x="553417" y="236621"/>
                    </a:lnTo>
                    <a:lnTo>
                      <a:pt x="574058" y="220105"/>
                    </a:lnTo>
                    <a:lnTo>
                      <a:pt x="595652" y="204224"/>
                    </a:lnTo>
                    <a:lnTo>
                      <a:pt x="617245" y="188661"/>
                    </a:lnTo>
                    <a:lnTo>
                      <a:pt x="638839" y="173734"/>
                    </a:lnTo>
                    <a:lnTo>
                      <a:pt x="660751" y="159759"/>
                    </a:lnTo>
                    <a:lnTo>
                      <a:pt x="683297" y="146101"/>
                    </a:lnTo>
                    <a:lnTo>
                      <a:pt x="706161" y="133079"/>
                    </a:lnTo>
                    <a:lnTo>
                      <a:pt x="728708" y="121010"/>
                    </a:lnTo>
                    <a:lnTo>
                      <a:pt x="751889" y="108941"/>
                    </a:lnTo>
                    <a:lnTo>
                      <a:pt x="775388" y="98142"/>
                    </a:lnTo>
                    <a:lnTo>
                      <a:pt x="798570" y="87343"/>
                    </a:lnTo>
                    <a:lnTo>
                      <a:pt x="822704" y="77180"/>
                    </a:lnTo>
                    <a:lnTo>
                      <a:pt x="846521" y="68286"/>
                    </a:lnTo>
                    <a:lnTo>
                      <a:pt x="870337" y="59393"/>
                    </a:lnTo>
                    <a:lnTo>
                      <a:pt x="894789" y="51135"/>
                    </a:lnTo>
                    <a:lnTo>
                      <a:pt x="919241" y="43830"/>
                    </a:lnTo>
                    <a:lnTo>
                      <a:pt x="944010" y="36843"/>
                    </a:lnTo>
                    <a:lnTo>
                      <a:pt x="968462" y="30173"/>
                    </a:lnTo>
                    <a:lnTo>
                      <a:pt x="993232" y="24774"/>
                    </a:lnTo>
                    <a:lnTo>
                      <a:pt x="1018318" y="19374"/>
                    </a:lnTo>
                    <a:lnTo>
                      <a:pt x="1043723" y="14928"/>
                    </a:lnTo>
                    <a:lnTo>
                      <a:pt x="1068492" y="10799"/>
                    </a:lnTo>
                    <a:lnTo>
                      <a:pt x="1093897" y="7623"/>
                    </a:lnTo>
                    <a:lnTo>
                      <a:pt x="1118984" y="5082"/>
                    </a:lnTo>
                    <a:lnTo>
                      <a:pt x="1144071" y="2858"/>
                    </a:lnTo>
                    <a:lnTo>
                      <a:pt x="1169793" y="1270"/>
                    </a:lnTo>
                    <a:lnTo>
                      <a:pt x="1194880" y="317"/>
                    </a:lnTo>
                    <a:lnTo>
                      <a:pt x="1220284"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sp>
          <p:nvSpPr>
            <p:cNvPr id="18" name="矩形 17"/>
            <p:cNvSpPr>
              <a:spLocks noChangeArrowheads="1"/>
            </p:cNvSpPr>
            <p:nvPr/>
          </p:nvSpPr>
          <p:spPr bwMode="auto">
            <a:xfrm>
              <a:off x="11378" y="2576"/>
              <a:ext cx="435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buFont typeface="Arial" panose="020B0604020202020204" pitchFamily="34" charset="0"/>
                <a:buNone/>
              </a:pPr>
              <a:r>
                <a:rPr 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0510-85216868-1019</a:t>
              </a:r>
              <a:endParaRPr 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grpSp>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pic>
        <p:nvPicPr>
          <p:cNvPr id="8" name="图片 7" descr="和晶地图1"/>
          <p:cNvPicPr>
            <a:picLocks noChangeAspect="1"/>
          </p:cNvPicPr>
          <p:nvPr/>
        </p:nvPicPr>
        <p:blipFill>
          <a:blip r:embed="rId2"/>
          <a:stretch>
            <a:fillRect/>
          </a:stretch>
        </p:blipFill>
        <p:spPr>
          <a:xfrm>
            <a:off x="6219190" y="1564005"/>
            <a:ext cx="5817870" cy="5292725"/>
          </a:xfrm>
          <a:prstGeom prst="rect">
            <a:avLst/>
          </a:prstGeom>
        </p:spPr>
      </p:pic>
      <p:grpSp>
        <p:nvGrpSpPr>
          <p:cNvPr id="14" name="组合 13"/>
          <p:cNvGrpSpPr/>
          <p:nvPr/>
        </p:nvGrpSpPr>
        <p:grpSpPr>
          <a:xfrm>
            <a:off x="6359525" y="960120"/>
            <a:ext cx="4175125" cy="514985"/>
            <a:chOff x="10485" y="4256"/>
            <a:chExt cx="5326" cy="811"/>
          </a:xfrm>
        </p:grpSpPr>
        <p:sp>
          <p:nvSpPr>
            <p:cNvPr id="11" name="矩形 10"/>
            <p:cNvSpPr>
              <a:spLocks noChangeArrowheads="1"/>
            </p:cNvSpPr>
            <p:nvPr/>
          </p:nvSpPr>
          <p:spPr bwMode="auto">
            <a:xfrm>
              <a:off x="11457" y="4304"/>
              <a:ext cx="435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p>
              <a:pPr>
                <a:lnSpc>
                  <a:spcPct val="130000"/>
                </a:lnSpc>
                <a:buFont typeface="Arial" panose="020B0604020202020204" pitchFamily="34" charset="0"/>
                <a:buNone/>
              </a:pP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江苏省无锡市长江东路</a:t>
              </a:r>
              <a:r>
                <a:rPr lang="en-US" altLang="zh-CN"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177</a:t>
              </a:r>
              <a:r>
                <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rPr>
                <a:t>号</a:t>
              </a:r>
              <a:endParaRPr lang="zh-CN" altLang="en-US" dirty="0">
                <a:solidFill>
                  <a:srgbClr val="595959"/>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12" name="图片 11" descr="地标"/>
            <p:cNvPicPr>
              <a:picLocks noChangeAspect="1"/>
            </p:cNvPicPr>
            <p:nvPr/>
          </p:nvPicPr>
          <p:blipFill>
            <a:blip r:embed="rId3"/>
            <a:stretch>
              <a:fillRect/>
            </a:stretch>
          </p:blipFill>
          <p:spPr>
            <a:xfrm>
              <a:off x="10485" y="4256"/>
              <a:ext cx="811" cy="811"/>
            </a:xfrm>
            <a:prstGeom prst="rect">
              <a:avLst/>
            </a:prstGeom>
          </p:spPr>
        </p:pic>
      </p:grpSp>
      <p:pic>
        <p:nvPicPr>
          <p:cNvPr id="16" name="图片 15" descr="地图-手机截屏"/>
          <p:cNvPicPr>
            <a:picLocks noChangeAspect="1"/>
          </p:cNvPicPr>
          <p:nvPr/>
        </p:nvPicPr>
        <p:blipFill>
          <a:blip r:embed="rId4"/>
          <a:stretch>
            <a:fillRect/>
          </a:stretch>
        </p:blipFill>
        <p:spPr>
          <a:xfrm>
            <a:off x="208915" y="1536700"/>
            <a:ext cx="5125085" cy="529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组合 10"/>
          <p:cNvGrpSpPr/>
          <p:nvPr/>
        </p:nvGrpSpPr>
        <p:grpSpPr>
          <a:xfrm>
            <a:off x="0" y="-90311"/>
            <a:ext cx="12192000" cy="7128935"/>
            <a:chOff x="0" y="-270935"/>
            <a:chExt cx="12192000" cy="7128935"/>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24175" b="216"/>
            <a:stretch>
              <a:fillRect/>
            </a:stretch>
          </p:blipFill>
          <p:spPr>
            <a:xfrm>
              <a:off x="0" y="-270935"/>
              <a:ext cx="12192000" cy="5207002"/>
            </a:xfrm>
            <a:prstGeom prst="rect">
              <a:avLst/>
            </a:prstGeom>
          </p:spPr>
        </p:pic>
        <p:pic>
          <p:nvPicPr>
            <p:cNvPr id="9" name="图片 8"/>
            <p:cNvPicPr>
              <a:picLocks noChangeAspect="1"/>
            </p:cNvPicPr>
            <p:nvPr/>
          </p:nvPicPr>
          <p:blipFill rotWithShape="1">
            <a:blip r:embed="rId1">
              <a:duotone>
                <a:prstClr val="black"/>
                <a:srgbClr val="D9C3A5">
                  <a:tint val="50000"/>
                  <a:satMod val="180000"/>
                </a:srgbClr>
              </a:duotone>
              <a:extLst>
                <a:ext uri="{BEBA8EAE-BF5A-486C-A8C5-ECC9F3942E4B}">
                  <a14:imgProps xmlns:a14="http://schemas.microsoft.com/office/drawing/2010/main">
                    <a14:imgLayer r:embed="rId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84498" b="216"/>
            <a:stretch>
              <a:fillRect/>
            </a:stretch>
          </p:blipFill>
          <p:spPr>
            <a:xfrm>
              <a:off x="0" y="3883378"/>
              <a:ext cx="12192000" cy="2974622"/>
            </a:xfrm>
            <a:prstGeom prst="rect">
              <a:avLst/>
            </a:prstGeom>
          </p:spPr>
        </p:pic>
      </p:grpSp>
      <p:sp>
        <p:nvSpPr>
          <p:cNvPr id="10" name="文本框 9"/>
          <p:cNvSpPr txBox="1"/>
          <p:nvPr/>
        </p:nvSpPr>
        <p:spPr>
          <a:xfrm>
            <a:off x="4510574" y="2901440"/>
            <a:ext cx="4068650" cy="1568450"/>
          </a:xfrm>
          <a:prstGeom prst="rect">
            <a:avLst/>
          </a:prstGeom>
          <a:noFill/>
          <a:effectLst>
            <a:outerShdw blurRad="50800" dist="38100" dir="18900000" algn="bl" rotWithShape="0">
              <a:prstClr val="black">
                <a:alpha val="40000"/>
              </a:prstClr>
            </a:outerShdw>
            <a:reflection blurRad="6350" stA="52000" endA="300" endPos="35000" dir="5400000" sy="-100000" algn="bl" rotWithShape="0"/>
          </a:effectLst>
          <a:scene3d>
            <a:camera prst="orthographicFront"/>
            <a:lightRig rig="balanced" dir="t"/>
          </a:scene3d>
          <a:sp3d extrusionH="215900" prstMaterial="plastic">
            <a:bevelT w="120650"/>
            <a:bevelB w="323850"/>
          </a:sp3d>
        </p:spPr>
        <p:txBody>
          <a:bodyPr wrap="square" rtlCol="0">
            <a:spAutoFit/>
          </a:bodyPr>
          <a:lstStyle/>
          <a:p>
            <a:r>
              <a:rPr lang="en-US" altLang="zh-CN" sz="9600" b="1" dirty="0">
                <a:solidFill>
                  <a:schemeClr val="bg1"/>
                </a:solidFill>
                <a:latin typeface="造字工房力黑（非商用）常规体" pitchFamily="50" charset="-122"/>
                <a:ea typeface="造字工房力黑（非商用）常规体" pitchFamily="50" charset="-122"/>
              </a:rPr>
              <a:t>2018</a:t>
            </a:r>
            <a:endParaRPr lang="zh-CN" altLang="en-US" sz="9600" b="1" dirty="0">
              <a:solidFill>
                <a:schemeClr val="bg1"/>
              </a:solidFill>
              <a:latin typeface="造字工房力黑（非商用）常规体" pitchFamily="50" charset="-122"/>
              <a:ea typeface="造字工房力黑（非商用）常规体" pitchFamily="50" charset="-122"/>
            </a:endParaRPr>
          </a:p>
        </p:txBody>
      </p:sp>
      <p:sp>
        <p:nvSpPr>
          <p:cNvPr id="12" name="文本框 11"/>
          <p:cNvSpPr txBox="1"/>
          <p:nvPr/>
        </p:nvSpPr>
        <p:spPr>
          <a:xfrm>
            <a:off x="5095240" y="5839460"/>
            <a:ext cx="6920230" cy="1198880"/>
          </a:xfrm>
          <a:prstGeom prst="rect">
            <a:avLst/>
          </a:prstGeom>
          <a:noFill/>
        </p:spPr>
        <p:txBody>
          <a:bodyPr wrap="square" rtlCol="0">
            <a:spAutoFit/>
          </a:bodyPr>
          <a:lstStyle/>
          <a:p>
            <a:r>
              <a:rPr lang="en-US" altLang="zh-CN" sz="3600" dirty="0">
                <a:solidFill>
                  <a:srgbClr val="A8C3DC"/>
                </a:solidFill>
                <a:latin typeface="微软雅黑" panose="020B0503020204020204" pitchFamily="34" charset="-122"/>
                <a:ea typeface="微软雅黑" panose="020B0503020204020204" pitchFamily="34" charset="-122"/>
              </a:rPr>
              <a:t> ——</a:t>
            </a:r>
            <a:r>
              <a:rPr lang="zh-CN" altLang="en-US" sz="3600" dirty="0">
                <a:solidFill>
                  <a:srgbClr val="A8C3DC"/>
                </a:solidFill>
                <a:latin typeface="微软雅黑" panose="020B0503020204020204" pitchFamily="34" charset="-122"/>
                <a:ea typeface="微软雅黑" panose="020B0503020204020204" pitchFamily="34" charset="-122"/>
              </a:rPr>
              <a:t>无锡和晶科技股份有限公司</a:t>
            </a:r>
            <a:endParaRPr lang="zh-CN" altLang="en-US" sz="3600" dirty="0">
              <a:solidFill>
                <a:srgbClr val="A8C3DC"/>
              </a:solidFill>
              <a:latin typeface="微软雅黑" panose="020B0503020204020204" pitchFamily="34" charset="-122"/>
              <a:ea typeface="微软雅黑" panose="020B0503020204020204" pitchFamily="34" charset="-122"/>
            </a:endParaRPr>
          </a:p>
          <a:p>
            <a:r>
              <a:rPr lang="zh-CN" altLang="en-US" sz="3600" dirty="0">
                <a:solidFill>
                  <a:srgbClr val="A8C3DC"/>
                </a:solidFill>
                <a:latin typeface="微软雅黑" panose="020B0503020204020204" pitchFamily="34" charset="-122"/>
                <a:ea typeface="微软雅黑" panose="020B0503020204020204" pitchFamily="34" charset="-122"/>
              </a:rPr>
              <a:t>                     校企招聘</a:t>
            </a:r>
            <a:endParaRPr lang="zh-CN" altLang="en-US" sz="3600" dirty="0">
              <a:solidFill>
                <a:srgbClr val="A8C3D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433918" y="4331861"/>
            <a:ext cx="7983237" cy="1569660"/>
          </a:xfrm>
          <a:prstGeom prst="rect">
            <a:avLst/>
          </a:prstGeom>
          <a:noFill/>
        </p:spPr>
        <p:txBody>
          <a:bodyPr wrap="square" rtlCol="0">
            <a:spAutoFit/>
          </a:bodyPr>
          <a:lstStyle/>
          <a:p>
            <a:r>
              <a:rPr lang="zh-CN" altLang="en-US" sz="9600" b="1" dirty="0">
                <a:solidFill>
                  <a:srgbClr val="51A1D4"/>
                </a:solidFill>
                <a:effectLst>
                  <a:outerShdw blurRad="50800" dist="38100" dir="16200000" rotWithShape="0">
                    <a:prstClr val="black">
                      <a:alpha val="40000"/>
                    </a:prstClr>
                  </a:outerShdw>
                </a:effectLst>
                <a:latin typeface="造字工房力黑（非商用）常规体" pitchFamily="50" charset="-122"/>
                <a:ea typeface="造字工房力黑（非商用）常规体" pitchFamily="50" charset="-122"/>
              </a:rPr>
              <a:t>欢迎各位加入</a:t>
            </a:r>
            <a:endParaRPr lang="zh-CN" altLang="en-US" sz="9600" b="1" dirty="0">
              <a:solidFill>
                <a:srgbClr val="51A1D4"/>
              </a:solidFill>
              <a:effectLst>
                <a:outerShdw blurRad="50800" dist="38100" dir="16200000" rotWithShape="0">
                  <a:prstClr val="black">
                    <a:alpha val="40000"/>
                  </a:prstClr>
                </a:outerShdw>
              </a:effectLst>
              <a:latin typeface="造字工房力黑（非商用）常规体" pitchFamily="50" charset="-122"/>
              <a:ea typeface="造字工房力黑（非商用）常规体" pitchFamily="50" charset="-122"/>
            </a:endParaRPr>
          </a:p>
        </p:txBody>
      </p:sp>
      <p:grpSp>
        <p:nvGrpSpPr>
          <p:cNvPr id="16" name="组合 15"/>
          <p:cNvGrpSpPr/>
          <p:nvPr/>
        </p:nvGrpSpPr>
        <p:grpSpPr>
          <a:xfrm>
            <a:off x="11051823" y="112890"/>
            <a:ext cx="790222" cy="790222"/>
            <a:chOff x="11051823" y="112890"/>
            <a:chExt cx="790222" cy="790222"/>
          </a:xfrm>
        </p:grpSpPr>
        <p:sp>
          <p:nvSpPr>
            <p:cNvPr id="14" name="椭圆 13"/>
            <p:cNvSpPr/>
            <p:nvPr/>
          </p:nvSpPr>
          <p:spPr>
            <a:xfrm>
              <a:off x="11051823" y="112890"/>
              <a:ext cx="790222" cy="79022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135079" y="196146"/>
              <a:ext cx="623710" cy="623710"/>
            </a:xfrm>
            <a:prstGeom prst="ellipse">
              <a:avLst/>
            </a:prstGeom>
            <a:solidFill>
              <a:schemeClr val="bg1">
                <a:lumMod val="95000"/>
                <a:alpha val="29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print"/>
          <a:stretch>
            <a:fillRect/>
          </a:stretch>
        </p:blipFill>
        <p:spPr>
          <a:xfrm>
            <a:off x="11135360" y="349885"/>
            <a:ext cx="648970" cy="354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7" name="组合 26"/>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FB7D4"/>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1</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23" name="矩形 22"/>
          <p:cNvSpPr>
            <a:spLocks noChangeArrowheads="1"/>
          </p:cNvSpPr>
          <p:nvPr/>
        </p:nvSpPr>
        <p:spPr bwMode="auto">
          <a:xfrm>
            <a:off x="5164515" y="5190401"/>
            <a:ext cx="2190343"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我们是谁</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公司介绍</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stretch>
            <a:fillRect/>
          </a:stretch>
        </p:blipFill>
        <p:spPr>
          <a:xfrm>
            <a:off x="10535285" y="45085"/>
            <a:ext cx="1623695" cy="885190"/>
          </a:xfrm>
          <a:prstGeom prst="rect">
            <a:avLst/>
          </a:prstGeom>
        </p:spPr>
      </p:pic>
      <p:sp>
        <p:nvSpPr>
          <p:cNvPr id="2" name="矩形 1"/>
          <p:cNvSpPr>
            <a:spLocks noChangeArrowheads="1"/>
          </p:cNvSpPr>
          <p:nvPr/>
        </p:nvSpPr>
        <p:spPr bwMode="auto">
          <a:xfrm>
            <a:off x="1021291" y="268288"/>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公司简介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3" name="矩形 2"/>
          <p:cNvSpPr>
            <a:spLocks noChangeArrowheads="1"/>
          </p:cNvSpPr>
          <p:nvPr/>
        </p:nvSpPr>
        <p:spPr bwMode="auto">
          <a:xfrm>
            <a:off x="699911" y="934826"/>
            <a:ext cx="11119556"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endParaRPr lang="zh-CN" altLang="zh-CN" spc="100" dirty="0">
              <a:ea typeface="华文黑体"/>
              <a:sym typeface="+mn-ea"/>
            </a:endParaRPr>
          </a:p>
          <a:p>
            <a:pPr algn="l">
              <a:lnSpc>
                <a:spcPct val="130000"/>
              </a:lnSpc>
              <a:buNone/>
            </a:pPr>
            <a:r>
              <a:rPr lang="zh-CN" altLang="zh-CN" spc="100" dirty="0">
                <a:ea typeface="华文黑体"/>
                <a:sym typeface="+mn-ea"/>
              </a:rPr>
              <a:t>和晶科技自上市以来,通过自身的发展和利用资本平台进行外延式扩张,已经从原来单一的白色家电智能控制器制造厂商,转型为业务聚焦在智慧生活领域的综合性的互联网企业。</a:t>
            </a:r>
            <a:endParaRPr lang="zh-CN" altLang="zh-CN" spc="100" dirty="0">
              <a:ea typeface="华文黑体"/>
              <a:sym typeface="+mn-ea"/>
            </a:endParaRPr>
          </a:p>
          <a:p>
            <a:pPr algn="l">
              <a:lnSpc>
                <a:spcPct val="130000"/>
              </a:lnSpc>
              <a:buNone/>
            </a:pPr>
            <a:r>
              <a:rPr lang="zh-CN" altLang="zh-CN" spc="100" dirty="0">
                <a:ea typeface="华文黑体"/>
                <a:sym typeface="+mn-ea"/>
              </a:rPr>
              <a:t>和晶（Hodgen），是一家集智慧家庭、智慧建筑、智慧社区、智慧教育、智能制造为一体的，面向社区智慧生活的集团型企业。</a:t>
            </a:r>
            <a:endParaRPr lang="zh-CN" altLang="zh-CN" spc="100" dirty="0">
              <a:ea typeface="华文黑体"/>
              <a:sym typeface="+mn-ea"/>
            </a:endParaRPr>
          </a:p>
          <a:p>
            <a:pPr algn="l">
              <a:lnSpc>
                <a:spcPct val="130000"/>
              </a:lnSpc>
              <a:buNone/>
            </a:pPr>
            <a:r>
              <a:rPr lang="zh-CN" altLang="zh-CN" spc="100" dirty="0">
                <a:ea typeface="华文黑体"/>
                <a:sym typeface="+mn-ea"/>
              </a:rPr>
              <a:t>公司以开放融合思路，整合智慧社区产业链上下游，满足互联网时代家庭的不同层次需求。</a:t>
            </a:r>
            <a:endParaRPr lang="zh-CN" altLang="zh-CN" spc="100" dirty="0">
              <a:ea typeface="华文黑体"/>
              <a:sym typeface="+mn-ea"/>
            </a:endParaRPr>
          </a:p>
          <a:p>
            <a:pPr algn="l">
              <a:lnSpc>
                <a:spcPct val="130000"/>
              </a:lnSpc>
              <a:buNone/>
            </a:pPr>
            <a:r>
              <a:rPr lang="zh-CN" altLang="zh-CN" spc="100" dirty="0">
                <a:ea typeface="华文黑体"/>
                <a:sym typeface="+mn-ea"/>
              </a:rPr>
              <a:t>目前的业务主要分为四个板块:和晶智造、互动数据、和晶智联、互联教育。 </a:t>
            </a:r>
            <a:endParaRPr lang="zh-CN" altLang="zh-CN" spc="100" dirty="0">
              <a:ea typeface="华文黑体"/>
              <a:sym typeface="+mn-ea"/>
            </a:endParaRPr>
          </a:p>
          <a:p>
            <a:pPr>
              <a:lnSpc>
                <a:spcPct val="130000"/>
              </a:lnSpc>
            </a:pPr>
            <a:endParaRPr lang="zh-CN" altLang="en-US" sz="1200" dirty="0">
              <a:solidFill>
                <a:srgbClr val="595959"/>
              </a:solidFill>
              <a:latin typeface="方正细圆简体" pitchFamily="2" charset="-122"/>
              <a:ea typeface="方正细圆简体" pitchFamily="2"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911" y="3872089"/>
            <a:ext cx="6333067" cy="2985911"/>
          </a:xfrm>
          <a:prstGeom prst="rect">
            <a:avLst/>
          </a:prstGeom>
        </p:spPr>
      </p:pic>
      <p:sp>
        <p:nvSpPr>
          <p:cNvPr id="8" name="矩形 7"/>
          <p:cNvSpPr/>
          <p:nvPr/>
        </p:nvSpPr>
        <p:spPr>
          <a:xfrm>
            <a:off x="7032977" y="3872089"/>
            <a:ext cx="4583289" cy="2985911"/>
          </a:xfrm>
          <a:prstGeom prst="rect">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6200000">
            <a:off x="7617179" y="2858909"/>
            <a:ext cx="2985911" cy="5012267"/>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6200000">
            <a:off x="7724423" y="2966154"/>
            <a:ext cx="2985911" cy="4797779"/>
          </a:xfrm>
          <a:prstGeom prst="rect">
            <a:avLst/>
          </a:prstGeom>
          <a:solidFill>
            <a:srgbClr val="0C67A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984365" y="5510530"/>
            <a:ext cx="4627880" cy="52197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无锡和晶科技股份有限公司</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stretch>
            <a:fillRect/>
          </a:stretch>
        </p:blipFill>
        <p:spPr>
          <a:xfrm>
            <a:off x="8060690" y="4225290"/>
            <a:ext cx="2593340" cy="1414145"/>
          </a:xfrm>
          <a:prstGeom prst="rect">
            <a:avLst/>
          </a:prstGeom>
        </p:spPr>
      </p:pic>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649"/>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149"/>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par>
                          <p:cTn id="29" fill="hold">
                            <p:stCondLst>
                              <p:cond delay="1649"/>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1" grpId="0" bldLvl="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8531037" y="2602916"/>
            <a:ext cx="89801" cy="1810941"/>
          </a:xfrm>
          <a:prstGeom prst="rect">
            <a:avLst/>
          </a:prstGeom>
          <a:solidFill>
            <a:srgbClr val="392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sp>
        <p:nvSpPr>
          <p:cNvPr id="46" name="矩形 45"/>
          <p:cNvSpPr>
            <a:spLocks noChangeArrowheads="1"/>
          </p:cNvSpPr>
          <p:nvPr/>
        </p:nvSpPr>
        <p:spPr bwMode="auto">
          <a:xfrm>
            <a:off x="952548" y="216981"/>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发展历程</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8829795" y="2778214"/>
            <a:ext cx="2849387"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zh-CN" sz="1100" spc="100" dirty="0">
                <a:ea typeface="华文黑体"/>
                <a:sym typeface="+mn-ea"/>
              </a:rPr>
              <a:t>和晶科技自上市以来</a:t>
            </a:r>
            <a:r>
              <a:rPr lang="en-US" altLang="zh-CN" sz="1100" spc="100" dirty="0">
                <a:ea typeface="华文黑体"/>
                <a:sym typeface="+mn-ea"/>
              </a:rPr>
              <a:t>,</a:t>
            </a:r>
            <a:r>
              <a:rPr lang="zh-CN" altLang="zh-CN" sz="1100" spc="100" dirty="0">
                <a:ea typeface="华文黑体"/>
                <a:sym typeface="+mn-ea"/>
              </a:rPr>
              <a:t>通过自身的发展和利用资本平台进行外延式扩张</a:t>
            </a:r>
            <a:r>
              <a:rPr lang="en-US" altLang="zh-CN" sz="1100" spc="100" dirty="0">
                <a:ea typeface="华文黑体"/>
                <a:sym typeface="+mn-ea"/>
              </a:rPr>
              <a:t>,</a:t>
            </a:r>
            <a:r>
              <a:rPr lang="zh-CN" altLang="zh-CN" sz="1100" spc="100" dirty="0">
                <a:ea typeface="华文黑体"/>
                <a:sym typeface="+mn-ea"/>
              </a:rPr>
              <a:t>已经从原来单一的白色家电智能控制器制造厂商</a:t>
            </a:r>
            <a:r>
              <a:rPr lang="en-US" altLang="zh-CN" sz="1100" spc="100" dirty="0">
                <a:ea typeface="华文黑体"/>
                <a:sym typeface="+mn-ea"/>
              </a:rPr>
              <a:t>,</a:t>
            </a:r>
            <a:r>
              <a:rPr lang="zh-CN" altLang="zh-CN" sz="1100" spc="100" dirty="0">
                <a:ea typeface="华文黑体"/>
                <a:sym typeface="+mn-ea"/>
              </a:rPr>
              <a:t>转型为业务聚焦在智慧生活领域的综合性的互联网企业</a:t>
            </a:r>
            <a:r>
              <a:rPr lang="zh-CN" altLang="zh-CN" sz="1100" spc="100" dirty="0" smtClean="0">
                <a:ea typeface="华文黑体"/>
                <a:sym typeface="+mn-ea"/>
              </a:rPr>
              <a:t>。</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p:cNvGrpSpPr/>
          <p:nvPr/>
        </p:nvGrpSpPr>
        <p:grpSpPr>
          <a:xfrm>
            <a:off x="593527" y="1546439"/>
            <a:ext cx="7326841" cy="4972685"/>
            <a:chOff x="593527" y="1546439"/>
            <a:chExt cx="7326841" cy="4972685"/>
          </a:xfrm>
        </p:grpSpPr>
        <p:sp>
          <p:nvSpPr>
            <p:cNvPr id="7" name="文本框 6"/>
            <p:cNvSpPr txBox="1"/>
            <p:nvPr/>
          </p:nvSpPr>
          <p:spPr>
            <a:xfrm>
              <a:off x="5354122" y="6221944"/>
              <a:ext cx="2437130" cy="297180"/>
            </a:xfrm>
            <a:prstGeom prst="rect">
              <a:avLst/>
            </a:prstGeom>
            <a:noFill/>
          </p:spPr>
          <p:txBody>
            <a:bodyPr wrap="square" rtlCol="0">
              <a:spAutoFit/>
            </a:bodyPr>
            <a:lstStyle/>
            <a:p>
              <a:pPr algn="r"/>
              <a:r>
                <a:rPr kumimoji="1" lang="zh-CN" altLang="en-US" sz="1335" dirty="0">
                  <a:solidFill>
                    <a:srgbClr val="392C47"/>
                  </a:solidFill>
                </a:rPr>
                <a:t>无锡和晶科技股份有限公司</a:t>
              </a:r>
              <a:endParaRPr kumimoji="1" lang="zh-CN" altLang="en-US" sz="1335" dirty="0">
                <a:solidFill>
                  <a:srgbClr val="392C47"/>
                </a:solidFill>
              </a:endParaRPr>
            </a:p>
          </p:txBody>
        </p:sp>
        <p:sp>
          <p:nvSpPr>
            <p:cNvPr id="8" name="任意多边形 6"/>
            <p:cNvSpPr/>
            <p:nvPr/>
          </p:nvSpPr>
          <p:spPr>
            <a:xfrm>
              <a:off x="593527" y="2201416"/>
              <a:ext cx="985569" cy="1499059"/>
            </a:xfrm>
            <a:custGeom>
              <a:avLst/>
              <a:gdLst>
                <a:gd name="connsiteX0" fmla="*/ 0 w 906780"/>
                <a:gd name="connsiteY0" fmla="*/ 1379220 h 1379220"/>
                <a:gd name="connsiteX1" fmla="*/ 571500 w 906780"/>
                <a:gd name="connsiteY1" fmla="*/ 1379220 h 1379220"/>
                <a:gd name="connsiteX2" fmla="*/ 906780 w 906780"/>
                <a:gd name="connsiteY2" fmla="*/ 1059180 h 1379220"/>
                <a:gd name="connsiteX3" fmla="*/ 906780 w 906780"/>
                <a:gd name="connsiteY3" fmla="*/ 0 h 1379220"/>
                <a:gd name="connsiteX0-1" fmla="*/ 0 w 906780"/>
                <a:gd name="connsiteY0-2" fmla="*/ 1379220 h 1379220"/>
                <a:gd name="connsiteX1-3" fmla="*/ 571500 w 906780"/>
                <a:gd name="connsiteY1-4" fmla="*/ 1379220 h 1379220"/>
                <a:gd name="connsiteX2-5" fmla="*/ 906780 w 906780"/>
                <a:gd name="connsiteY2-6" fmla="*/ 1059180 h 1379220"/>
                <a:gd name="connsiteX3-7" fmla="*/ 906780 w 906780"/>
                <a:gd name="connsiteY3-8" fmla="*/ 0 h 1379220"/>
                <a:gd name="connsiteX0-9" fmla="*/ 0 w 906780"/>
                <a:gd name="connsiteY0-10" fmla="*/ 1379220 h 1379220"/>
                <a:gd name="connsiteX1-11" fmla="*/ 571500 w 906780"/>
                <a:gd name="connsiteY1-12" fmla="*/ 1379220 h 1379220"/>
                <a:gd name="connsiteX2-13" fmla="*/ 906780 w 906780"/>
                <a:gd name="connsiteY2-14" fmla="*/ 1059180 h 1379220"/>
                <a:gd name="connsiteX3-15" fmla="*/ 906780 w 906780"/>
                <a:gd name="connsiteY3-16" fmla="*/ 0 h 1379220"/>
                <a:gd name="connsiteX0-17" fmla="*/ 0 w 906780"/>
                <a:gd name="connsiteY0-18" fmla="*/ 1379220 h 1379220"/>
                <a:gd name="connsiteX1-19" fmla="*/ 571500 w 906780"/>
                <a:gd name="connsiteY1-20" fmla="*/ 1379220 h 1379220"/>
                <a:gd name="connsiteX2-21" fmla="*/ 906780 w 906780"/>
                <a:gd name="connsiteY2-22" fmla="*/ 1059180 h 1379220"/>
                <a:gd name="connsiteX3-23" fmla="*/ 906780 w 906780"/>
                <a:gd name="connsiteY3-24" fmla="*/ 0 h 1379220"/>
              </a:gdLst>
              <a:ahLst/>
              <a:cxnLst>
                <a:cxn ang="0">
                  <a:pos x="connsiteX0-1" y="connsiteY0-2"/>
                </a:cxn>
                <a:cxn ang="0">
                  <a:pos x="connsiteX1-3" y="connsiteY1-4"/>
                </a:cxn>
                <a:cxn ang="0">
                  <a:pos x="connsiteX2-5" y="connsiteY2-6"/>
                </a:cxn>
                <a:cxn ang="0">
                  <a:pos x="connsiteX3-7" y="connsiteY3-8"/>
                </a:cxn>
              </a:cxnLst>
              <a:rect l="l" t="t" r="r" b="b"/>
              <a:pathLst>
                <a:path w="906780" h="1379220">
                  <a:moveTo>
                    <a:pt x="0" y="1379220"/>
                  </a:moveTo>
                  <a:lnTo>
                    <a:pt x="571500" y="1379220"/>
                  </a:lnTo>
                  <a:cubicBezTo>
                    <a:pt x="611821" y="1120139"/>
                    <a:pt x="766445" y="1061085"/>
                    <a:pt x="906780" y="1059180"/>
                  </a:cubicBezTo>
                  <a:lnTo>
                    <a:pt x="906780" y="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任意多边形 7"/>
            <p:cNvSpPr/>
            <p:nvPr/>
          </p:nvSpPr>
          <p:spPr>
            <a:xfrm>
              <a:off x="1746886" y="3657876"/>
              <a:ext cx="1474212" cy="1499059"/>
            </a:xfrm>
            <a:custGeom>
              <a:avLst/>
              <a:gdLst>
                <a:gd name="connsiteX0" fmla="*/ 0 w 1356360"/>
                <a:gd name="connsiteY0" fmla="*/ 320040 h 1379220"/>
                <a:gd name="connsiteX1" fmla="*/ 373380 w 1356360"/>
                <a:gd name="connsiteY1" fmla="*/ 0 h 1379220"/>
                <a:gd name="connsiteX2" fmla="*/ 990600 w 1356360"/>
                <a:gd name="connsiteY2" fmla="*/ 0 h 1379220"/>
                <a:gd name="connsiteX3" fmla="*/ 1356360 w 1356360"/>
                <a:gd name="connsiteY3" fmla="*/ 342900 h 1379220"/>
                <a:gd name="connsiteX4" fmla="*/ 1356360 w 1356360"/>
                <a:gd name="connsiteY4" fmla="*/ 1379220 h 1379220"/>
                <a:gd name="connsiteX0-1" fmla="*/ 0 w 1356360"/>
                <a:gd name="connsiteY0-2" fmla="*/ 320040 h 1379220"/>
                <a:gd name="connsiteX1-3" fmla="*/ 373380 w 1356360"/>
                <a:gd name="connsiteY1-4" fmla="*/ 0 h 1379220"/>
                <a:gd name="connsiteX2-5" fmla="*/ 990600 w 1356360"/>
                <a:gd name="connsiteY2-6" fmla="*/ 0 h 1379220"/>
                <a:gd name="connsiteX3-7" fmla="*/ 1356360 w 1356360"/>
                <a:gd name="connsiteY3-8" fmla="*/ 342900 h 1379220"/>
                <a:gd name="connsiteX4-9" fmla="*/ 1356360 w 1356360"/>
                <a:gd name="connsiteY4-10" fmla="*/ 1379220 h 1379220"/>
                <a:gd name="connsiteX0-11" fmla="*/ 0 w 1356360"/>
                <a:gd name="connsiteY0-12" fmla="*/ 320040 h 1379220"/>
                <a:gd name="connsiteX1-13" fmla="*/ 373380 w 1356360"/>
                <a:gd name="connsiteY1-14" fmla="*/ 0 h 1379220"/>
                <a:gd name="connsiteX2-15" fmla="*/ 990600 w 1356360"/>
                <a:gd name="connsiteY2-16" fmla="*/ 0 h 1379220"/>
                <a:gd name="connsiteX3-17" fmla="*/ 1356360 w 1356360"/>
                <a:gd name="connsiteY3-18" fmla="*/ 342900 h 1379220"/>
                <a:gd name="connsiteX4-19" fmla="*/ 1356360 w 1356360"/>
                <a:gd name="connsiteY4-20" fmla="*/ 1379220 h 1379220"/>
                <a:gd name="connsiteX0-21" fmla="*/ 0 w 1356360"/>
                <a:gd name="connsiteY0-22" fmla="*/ 320040 h 1379220"/>
                <a:gd name="connsiteX1-23" fmla="*/ 373380 w 1356360"/>
                <a:gd name="connsiteY1-24" fmla="*/ 0 h 1379220"/>
                <a:gd name="connsiteX2-25" fmla="*/ 990600 w 1356360"/>
                <a:gd name="connsiteY2-26" fmla="*/ 0 h 1379220"/>
                <a:gd name="connsiteX3-27" fmla="*/ 1356360 w 1356360"/>
                <a:gd name="connsiteY3-28" fmla="*/ 342900 h 1379220"/>
                <a:gd name="connsiteX4-29" fmla="*/ 1356360 w 1356360"/>
                <a:gd name="connsiteY4-30" fmla="*/ 1379220 h 1379220"/>
                <a:gd name="connsiteX0-31" fmla="*/ 0 w 1356360"/>
                <a:gd name="connsiteY0-32" fmla="*/ 320040 h 1379220"/>
                <a:gd name="connsiteX1-33" fmla="*/ 373380 w 1356360"/>
                <a:gd name="connsiteY1-34" fmla="*/ 0 h 1379220"/>
                <a:gd name="connsiteX2-35" fmla="*/ 990600 w 1356360"/>
                <a:gd name="connsiteY2-36" fmla="*/ 0 h 1379220"/>
                <a:gd name="connsiteX3-37" fmla="*/ 1356360 w 1356360"/>
                <a:gd name="connsiteY3-38" fmla="*/ 342900 h 1379220"/>
                <a:gd name="connsiteX4-39" fmla="*/ 1356360 w 1356360"/>
                <a:gd name="connsiteY4-40" fmla="*/ 1379220 h 1379220"/>
                <a:gd name="connsiteX0-41" fmla="*/ 0 w 1356360"/>
                <a:gd name="connsiteY0-42" fmla="*/ 320040 h 1379220"/>
                <a:gd name="connsiteX1-43" fmla="*/ 373380 w 1356360"/>
                <a:gd name="connsiteY1-44" fmla="*/ 0 h 1379220"/>
                <a:gd name="connsiteX2-45" fmla="*/ 990600 w 1356360"/>
                <a:gd name="connsiteY2-46" fmla="*/ 0 h 1379220"/>
                <a:gd name="connsiteX3-47" fmla="*/ 1356360 w 1356360"/>
                <a:gd name="connsiteY3-48" fmla="*/ 342900 h 1379220"/>
                <a:gd name="connsiteX4-49" fmla="*/ 1356360 w 1356360"/>
                <a:gd name="connsiteY4-50" fmla="*/ 1379220 h 1379220"/>
                <a:gd name="connsiteX0-51" fmla="*/ 0 w 1356360"/>
                <a:gd name="connsiteY0-52" fmla="*/ 320040 h 1379220"/>
                <a:gd name="connsiteX1-53" fmla="*/ 373380 w 1356360"/>
                <a:gd name="connsiteY1-54" fmla="*/ 0 h 1379220"/>
                <a:gd name="connsiteX2-55" fmla="*/ 990600 w 1356360"/>
                <a:gd name="connsiteY2-56" fmla="*/ 0 h 1379220"/>
                <a:gd name="connsiteX3-57" fmla="*/ 1356360 w 1356360"/>
                <a:gd name="connsiteY3-58" fmla="*/ 342900 h 1379220"/>
                <a:gd name="connsiteX4-59" fmla="*/ 1356360 w 1356360"/>
                <a:gd name="connsiteY4-60" fmla="*/ 137922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6360" h="1379220">
                  <a:moveTo>
                    <a:pt x="0" y="320040"/>
                  </a:moveTo>
                  <a:cubicBezTo>
                    <a:pt x="322104" y="337185"/>
                    <a:pt x="346551" y="149542"/>
                    <a:pt x="373380" y="0"/>
                  </a:cubicBezTo>
                  <a:lnTo>
                    <a:pt x="990600" y="0"/>
                  </a:lnTo>
                  <a:cubicBezTo>
                    <a:pt x="1024413" y="230981"/>
                    <a:pt x="1191577" y="345281"/>
                    <a:pt x="1356360" y="342900"/>
                  </a:cubicBezTo>
                  <a:lnTo>
                    <a:pt x="1356360" y="137922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任意多边形 8"/>
            <p:cNvSpPr/>
            <p:nvPr/>
          </p:nvSpPr>
          <p:spPr>
            <a:xfrm>
              <a:off x="3273762" y="2247509"/>
              <a:ext cx="1457648" cy="1499059"/>
            </a:xfrm>
            <a:custGeom>
              <a:avLst/>
              <a:gdLst>
                <a:gd name="connsiteX0" fmla="*/ 0 w 1341120"/>
                <a:gd name="connsiteY0" fmla="*/ 1021080 h 1379220"/>
                <a:gd name="connsiteX1" fmla="*/ 396240 w 1341120"/>
                <a:gd name="connsiteY1" fmla="*/ 1379220 h 1379220"/>
                <a:gd name="connsiteX2" fmla="*/ 1013460 w 1341120"/>
                <a:gd name="connsiteY2" fmla="*/ 1379220 h 1379220"/>
                <a:gd name="connsiteX3" fmla="*/ 1341120 w 1341120"/>
                <a:gd name="connsiteY3" fmla="*/ 1036320 h 1379220"/>
                <a:gd name="connsiteX4" fmla="*/ 1341120 w 1341120"/>
                <a:gd name="connsiteY4" fmla="*/ 0 h 1379220"/>
                <a:gd name="connsiteX0-1" fmla="*/ 0 w 1341120"/>
                <a:gd name="connsiteY0-2" fmla="*/ 1021080 h 1379220"/>
                <a:gd name="connsiteX1-3" fmla="*/ 396240 w 1341120"/>
                <a:gd name="connsiteY1-4" fmla="*/ 1379220 h 1379220"/>
                <a:gd name="connsiteX2-5" fmla="*/ 1013460 w 1341120"/>
                <a:gd name="connsiteY2-6" fmla="*/ 1379220 h 1379220"/>
                <a:gd name="connsiteX3-7" fmla="*/ 1341120 w 1341120"/>
                <a:gd name="connsiteY3-8" fmla="*/ 1036320 h 1379220"/>
                <a:gd name="connsiteX4-9" fmla="*/ 1341120 w 1341120"/>
                <a:gd name="connsiteY4-10" fmla="*/ 0 h 1379220"/>
                <a:gd name="connsiteX0-11" fmla="*/ 0 w 1341120"/>
                <a:gd name="connsiteY0-12" fmla="*/ 1021080 h 1379220"/>
                <a:gd name="connsiteX1-13" fmla="*/ 396240 w 1341120"/>
                <a:gd name="connsiteY1-14" fmla="*/ 1379220 h 1379220"/>
                <a:gd name="connsiteX2-15" fmla="*/ 1013460 w 1341120"/>
                <a:gd name="connsiteY2-16" fmla="*/ 1379220 h 1379220"/>
                <a:gd name="connsiteX3-17" fmla="*/ 1341120 w 1341120"/>
                <a:gd name="connsiteY3-18" fmla="*/ 1036320 h 1379220"/>
                <a:gd name="connsiteX4-19" fmla="*/ 1341120 w 1341120"/>
                <a:gd name="connsiteY4-20" fmla="*/ 0 h 1379220"/>
                <a:gd name="connsiteX0-21" fmla="*/ 0 w 1341120"/>
                <a:gd name="connsiteY0-22" fmla="*/ 1021080 h 1379220"/>
                <a:gd name="connsiteX1-23" fmla="*/ 396240 w 1341120"/>
                <a:gd name="connsiteY1-24" fmla="*/ 1379220 h 1379220"/>
                <a:gd name="connsiteX2-25" fmla="*/ 1013460 w 1341120"/>
                <a:gd name="connsiteY2-26" fmla="*/ 1379220 h 1379220"/>
                <a:gd name="connsiteX3-27" fmla="*/ 1341120 w 1341120"/>
                <a:gd name="connsiteY3-28" fmla="*/ 1036320 h 1379220"/>
                <a:gd name="connsiteX4-29" fmla="*/ 1341120 w 1341120"/>
                <a:gd name="connsiteY4-30" fmla="*/ 0 h 1379220"/>
                <a:gd name="connsiteX0-31" fmla="*/ 0 w 1341120"/>
                <a:gd name="connsiteY0-32" fmla="*/ 1021080 h 1379220"/>
                <a:gd name="connsiteX1-33" fmla="*/ 396240 w 1341120"/>
                <a:gd name="connsiteY1-34" fmla="*/ 1379220 h 1379220"/>
                <a:gd name="connsiteX2-35" fmla="*/ 1013460 w 1341120"/>
                <a:gd name="connsiteY2-36" fmla="*/ 1379220 h 1379220"/>
                <a:gd name="connsiteX3-37" fmla="*/ 1341120 w 1341120"/>
                <a:gd name="connsiteY3-38" fmla="*/ 1036320 h 1379220"/>
                <a:gd name="connsiteX4-39" fmla="*/ 1341120 w 1341120"/>
                <a:gd name="connsiteY4-40" fmla="*/ 0 h 1379220"/>
                <a:gd name="connsiteX0-41" fmla="*/ 0 w 1341120"/>
                <a:gd name="connsiteY0-42" fmla="*/ 1021080 h 1379220"/>
                <a:gd name="connsiteX1-43" fmla="*/ 396240 w 1341120"/>
                <a:gd name="connsiteY1-44" fmla="*/ 1379220 h 1379220"/>
                <a:gd name="connsiteX2-45" fmla="*/ 1013460 w 1341120"/>
                <a:gd name="connsiteY2-46" fmla="*/ 1379220 h 1379220"/>
                <a:gd name="connsiteX3-47" fmla="*/ 1341120 w 1341120"/>
                <a:gd name="connsiteY3-48" fmla="*/ 1036320 h 1379220"/>
                <a:gd name="connsiteX4-49" fmla="*/ 1341120 w 1341120"/>
                <a:gd name="connsiteY4-50" fmla="*/ 0 h 1379220"/>
                <a:gd name="connsiteX0-51" fmla="*/ 0 w 1341120"/>
                <a:gd name="connsiteY0-52" fmla="*/ 1021080 h 1379220"/>
                <a:gd name="connsiteX1-53" fmla="*/ 396240 w 1341120"/>
                <a:gd name="connsiteY1-54" fmla="*/ 1379220 h 1379220"/>
                <a:gd name="connsiteX2-55" fmla="*/ 1013460 w 1341120"/>
                <a:gd name="connsiteY2-56" fmla="*/ 1379220 h 1379220"/>
                <a:gd name="connsiteX3-57" fmla="*/ 1341120 w 1341120"/>
                <a:gd name="connsiteY3-58" fmla="*/ 1036320 h 1379220"/>
                <a:gd name="connsiteX4-59" fmla="*/ 1341120 w 1341120"/>
                <a:gd name="connsiteY4-60" fmla="*/ 0 h 1379220"/>
                <a:gd name="connsiteX0-61" fmla="*/ 0 w 1341120"/>
                <a:gd name="connsiteY0-62" fmla="*/ 1021080 h 1379220"/>
                <a:gd name="connsiteX1-63" fmla="*/ 396240 w 1341120"/>
                <a:gd name="connsiteY1-64" fmla="*/ 1379220 h 1379220"/>
                <a:gd name="connsiteX2-65" fmla="*/ 1013460 w 1341120"/>
                <a:gd name="connsiteY2-66" fmla="*/ 1379220 h 1379220"/>
                <a:gd name="connsiteX3-67" fmla="*/ 1341120 w 1341120"/>
                <a:gd name="connsiteY3-68" fmla="*/ 1036320 h 1379220"/>
                <a:gd name="connsiteX4-69" fmla="*/ 1341120 w 1341120"/>
                <a:gd name="connsiteY4-70" fmla="*/ 0 h 1379220"/>
                <a:gd name="connsiteX0-71" fmla="*/ 0 w 1341120"/>
                <a:gd name="connsiteY0-72" fmla="*/ 1021080 h 1379220"/>
                <a:gd name="connsiteX1-73" fmla="*/ 396240 w 1341120"/>
                <a:gd name="connsiteY1-74" fmla="*/ 1379220 h 1379220"/>
                <a:gd name="connsiteX2-75" fmla="*/ 1013460 w 1341120"/>
                <a:gd name="connsiteY2-76" fmla="*/ 1379220 h 1379220"/>
                <a:gd name="connsiteX3-77" fmla="*/ 1341120 w 1341120"/>
                <a:gd name="connsiteY3-78" fmla="*/ 1036320 h 1379220"/>
                <a:gd name="connsiteX4-79" fmla="*/ 1341120 w 1341120"/>
                <a:gd name="connsiteY4-80" fmla="*/ 0 h 1379220"/>
                <a:gd name="connsiteX0-81" fmla="*/ 0 w 1341120"/>
                <a:gd name="connsiteY0-82" fmla="*/ 1021080 h 1379220"/>
                <a:gd name="connsiteX1-83" fmla="*/ 396240 w 1341120"/>
                <a:gd name="connsiteY1-84" fmla="*/ 1379220 h 1379220"/>
                <a:gd name="connsiteX2-85" fmla="*/ 1013460 w 1341120"/>
                <a:gd name="connsiteY2-86" fmla="*/ 1379220 h 1379220"/>
                <a:gd name="connsiteX3-87" fmla="*/ 1341120 w 1341120"/>
                <a:gd name="connsiteY3-88" fmla="*/ 1036320 h 1379220"/>
                <a:gd name="connsiteX4-89" fmla="*/ 1341120 w 1341120"/>
                <a:gd name="connsiteY4-90" fmla="*/ 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41120" h="1379220">
                  <a:moveTo>
                    <a:pt x="0" y="1021080"/>
                  </a:moveTo>
                  <a:cubicBezTo>
                    <a:pt x="267812" y="1011872"/>
                    <a:pt x="371317" y="1171734"/>
                    <a:pt x="396240" y="1379220"/>
                  </a:cubicBezTo>
                  <a:lnTo>
                    <a:pt x="1013460" y="1379220"/>
                  </a:lnTo>
                  <a:cubicBezTo>
                    <a:pt x="1020286" y="1100615"/>
                    <a:pt x="1169987" y="1045845"/>
                    <a:pt x="1341120" y="1036320"/>
                  </a:cubicBezTo>
                  <a:lnTo>
                    <a:pt x="1341120" y="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任意多边形 9"/>
            <p:cNvSpPr/>
            <p:nvPr/>
          </p:nvSpPr>
          <p:spPr>
            <a:xfrm>
              <a:off x="6562105" y="3346092"/>
              <a:ext cx="1358263" cy="369437"/>
            </a:xfrm>
            <a:custGeom>
              <a:avLst/>
              <a:gdLst>
                <a:gd name="connsiteX0" fmla="*/ 0 w 1249680"/>
                <a:gd name="connsiteY0" fmla="*/ 0 h 335280"/>
                <a:gd name="connsiteX1" fmla="*/ 365760 w 1249680"/>
                <a:gd name="connsiteY1" fmla="*/ 335280 h 335280"/>
                <a:gd name="connsiteX2" fmla="*/ 1249680 w 1249680"/>
                <a:gd name="connsiteY2" fmla="*/ 335280 h 335280"/>
                <a:gd name="connsiteX0-1" fmla="*/ 0 w 1249680"/>
                <a:gd name="connsiteY0-2" fmla="*/ 1933 h 337213"/>
                <a:gd name="connsiteX1-3" fmla="*/ 365760 w 1249680"/>
                <a:gd name="connsiteY1-4" fmla="*/ 337213 h 337213"/>
                <a:gd name="connsiteX2-5" fmla="*/ 1249680 w 1249680"/>
                <a:gd name="connsiteY2-6" fmla="*/ 337213 h 337213"/>
                <a:gd name="connsiteX0-7" fmla="*/ 0 w 1249680"/>
                <a:gd name="connsiteY0-8" fmla="*/ 3084 h 338364"/>
                <a:gd name="connsiteX1-9" fmla="*/ 365760 w 1249680"/>
                <a:gd name="connsiteY1-10" fmla="*/ 338364 h 338364"/>
                <a:gd name="connsiteX2-11" fmla="*/ 1249680 w 1249680"/>
                <a:gd name="connsiteY2-12" fmla="*/ 338364 h 338364"/>
                <a:gd name="connsiteX0-13" fmla="*/ 0 w 1249680"/>
                <a:gd name="connsiteY0-14" fmla="*/ 4623 h 339903"/>
                <a:gd name="connsiteX1-15" fmla="*/ 365760 w 1249680"/>
                <a:gd name="connsiteY1-16" fmla="*/ 339903 h 339903"/>
                <a:gd name="connsiteX2-17" fmla="*/ 1249680 w 1249680"/>
                <a:gd name="connsiteY2-18" fmla="*/ 339903 h 339903"/>
              </a:gdLst>
              <a:ahLst/>
              <a:cxnLst>
                <a:cxn ang="0">
                  <a:pos x="connsiteX0-1" y="connsiteY0-2"/>
                </a:cxn>
                <a:cxn ang="0">
                  <a:pos x="connsiteX1-3" y="connsiteY1-4"/>
                </a:cxn>
                <a:cxn ang="0">
                  <a:pos x="connsiteX2-5" y="connsiteY2-6"/>
                </a:cxn>
              </a:cxnLst>
              <a:rect l="l" t="t" r="r" b="b"/>
              <a:pathLst>
                <a:path w="1249680" h="339903">
                  <a:moveTo>
                    <a:pt x="0" y="4623"/>
                  </a:moveTo>
                  <a:cubicBezTo>
                    <a:pt x="219552" y="-28874"/>
                    <a:pt x="334328" y="123368"/>
                    <a:pt x="365760" y="339903"/>
                  </a:cubicBezTo>
                  <a:lnTo>
                    <a:pt x="1249680" y="339903"/>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任意多边形 10"/>
            <p:cNvSpPr/>
            <p:nvPr/>
          </p:nvSpPr>
          <p:spPr>
            <a:xfrm>
              <a:off x="4909651" y="3677643"/>
              <a:ext cx="1474212" cy="1499059"/>
            </a:xfrm>
            <a:custGeom>
              <a:avLst/>
              <a:gdLst>
                <a:gd name="connsiteX0" fmla="*/ 0 w 1356360"/>
                <a:gd name="connsiteY0" fmla="*/ 320040 h 1379220"/>
                <a:gd name="connsiteX1" fmla="*/ 373380 w 1356360"/>
                <a:gd name="connsiteY1" fmla="*/ 0 h 1379220"/>
                <a:gd name="connsiteX2" fmla="*/ 990600 w 1356360"/>
                <a:gd name="connsiteY2" fmla="*/ 0 h 1379220"/>
                <a:gd name="connsiteX3" fmla="*/ 1356360 w 1356360"/>
                <a:gd name="connsiteY3" fmla="*/ 342900 h 1379220"/>
                <a:gd name="connsiteX4" fmla="*/ 1356360 w 1356360"/>
                <a:gd name="connsiteY4" fmla="*/ 1379220 h 1379220"/>
                <a:gd name="connsiteX0-1" fmla="*/ 0 w 1356360"/>
                <a:gd name="connsiteY0-2" fmla="*/ 320040 h 1379220"/>
                <a:gd name="connsiteX1-3" fmla="*/ 373380 w 1356360"/>
                <a:gd name="connsiteY1-4" fmla="*/ 0 h 1379220"/>
                <a:gd name="connsiteX2-5" fmla="*/ 990600 w 1356360"/>
                <a:gd name="connsiteY2-6" fmla="*/ 0 h 1379220"/>
                <a:gd name="connsiteX3-7" fmla="*/ 1356360 w 1356360"/>
                <a:gd name="connsiteY3-8" fmla="*/ 342900 h 1379220"/>
                <a:gd name="connsiteX4-9" fmla="*/ 1356360 w 1356360"/>
                <a:gd name="connsiteY4-10" fmla="*/ 1379220 h 1379220"/>
                <a:gd name="connsiteX0-11" fmla="*/ 0 w 1356360"/>
                <a:gd name="connsiteY0-12" fmla="*/ 320040 h 1379220"/>
                <a:gd name="connsiteX1-13" fmla="*/ 373380 w 1356360"/>
                <a:gd name="connsiteY1-14" fmla="*/ 0 h 1379220"/>
                <a:gd name="connsiteX2-15" fmla="*/ 990600 w 1356360"/>
                <a:gd name="connsiteY2-16" fmla="*/ 0 h 1379220"/>
                <a:gd name="connsiteX3-17" fmla="*/ 1356360 w 1356360"/>
                <a:gd name="connsiteY3-18" fmla="*/ 342900 h 1379220"/>
                <a:gd name="connsiteX4-19" fmla="*/ 1356360 w 1356360"/>
                <a:gd name="connsiteY4-20" fmla="*/ 1379220 h 1379220"/>
                <a:gd name="connsiteX0-21" fmla="*/ 0 w 1356360"/>
                <a:gd name="connsiteY0-22" fmla="*/ 320040 h 1379220"/>
                <a:gd name="connsiteX1-23" fmla="*/ 373380 w 1356360"/>
                <a:gd name="connsiteY1-24" fmla="*/ 0 h 1379220"/>
                <a:gd name="connsiteX2-25" fmla="*/ 990600 w 1356360"/>
                <a:gd name="connsiteY2-26" fmla="*/ 0 h 1379220"/>
                <a:gd name="connsiteX3-27" fmla="*/ 1356360 w 1356360"/>
                <a:gd name="connsiteY3-28" fmla="*/ 342900 h 1379220"/>
                <a:gd name="connsiteX4-29" fmla="*/ 1356360 w 1356360"/>
                <a:gd name="connsiteY4-30" fmla="*/ 1379220 h 1379220"/>
                <a:gd name="connsiteX0-31" fmla="*/ 0 w 1356360"/>
                <a:gd name="connsiteY0-32" fmla="*/ 320040 h 1379220"/>
                <a:gd name="connsiteX1-33" fmla="*/ 373380 w 1356360"/>
                <a:gd name="connsiteY1-34" fmla="*/ 0 h 1379220"/>
                <a:gd name="connsiteX2-35" fmla="*/ 990600 w 1356360"/>
                <a:gd name="connsiteY2-36" fmla="*/ 0 h 1379220"/>
                <a:gd name="connsiteX3-37" fmla="*/ 1356360 w 1356360"/>
                <a:gd name="connsiteY3-38" fmla="*/ 342900 h 1379220"/>
                <a:gd name="connsiteX4-39" fmla="*/ 1356360 w 1356360"/>
                <a:gd name="connsiteY4-40" fmla="*/ 1379220 h 1379220"/>
                <a:gd name="connsiteX0-41" fmla="*/ 0 w 1356360"/>
                <a:gd name="connsiteY0-42" fmla="*/ 320040 h 1379220"/>
                <a:gd name="connsiteX1-43" fmla="*/ 373380 w 1356360"/>
                <a:gd name="connsiteY1-44" fmla="*/ 0 h 1379220"/>
                <a:gd name="connsiteX2-45" fmla="*/ 990600 w 1356360"/>
                <a:gd name="connsiteY2-46" fmla="*/ 0 h 1379220"/>
                <a:gd name="connsiteX3-47" fmla="*/ 1356360 w 1356360"/>
                <a:gd name="connsiteY3-48" fmla="*/ 342900 h 1379220"/>
                <a:gd name="connsiteX4-49" fmla="*/ 1356360 w 1356360"/>
                <a:gd name="connsiteY4-50" fmla="*/ 1379220 h 1379220"/>
                <a:gd name="connsiteX0-51" fmla="*/ 0 w 1356360"/>
                <a:gd name="connsiteY0-52" fmla="*/ 320040 h 1379220"/>
                <a:gd name="connsiteX1-53" fmla="*/ 373380 w 1356360"/>
                <a:gd name="connsiteY1-54" fmla="*/ 0 h 1379220"/>
                <a:gd name="connsiteX2-55" fmla="*/ 990600 w 1356360"/>
                <a:gd name="connsiteY2-56" fmla="*/ 0 h 1379220"/>
                <a:gd name="connsiteX3-57" fmla="*/ 1356360 w 1356360"/>
                <a:gd name="connsiteY3-58" fmla="*/ 342900 h 1379220"/>
                <a:gd name="connsiteX4-59" fmla="*/ 1356360 w 1356360"/>
                <a:gd name="connsiteY4-60" fmla="*/ 1379220 h 1379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6360" h="1379220">
                  <a:moveTo>
                    <a:pt x="0" y="320040"/>
                  </a:moveTo>
                  <a:cubicBezTo>
                    <a:pt x="322104" y="337185"/>
                    <a:pt x="346551" y="149542"/>
                    <a:pt x="373380" y="0"/>
                  </a:cubicBezTo>
                  <a:lnTo>
                    <a:pt x="990600" y="0"/>
                  </a:lnTo>
                  <a:cubicBezTo>
                    <a:pt x="1024413" y="230981"/>
                    <a:pt x="1191577" y="345281"/>
                    <a:pt x="1356360" y="342900"/>
                  </a:cubicBezTo>
                  <a:lnTo>
                    <a:pt x="1356360" y="1379220"/>
                  </a:lnTo>
                </a:path>
              </a:pathLst>
            </a:custGeom>
            <a:noFill/>
            <a:ln w="38100">
              <a:solidFill>
                <a:srgbClr val="392C47"/>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任意多边形 11"/>
            <p:cNvSpPr/>
            <p:nvPr/>
          </p:nvSpPr>
          <p:spPr>
            <a:xfrm>
              <a:off x="4792172" y="1546439"/>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任意多边形 12"/>
            <p:cNvSpPr/>
            <p:nvPr/>
          </p:nvSpPr>
          <p:spPr>
            <a:xfrm>
              <a:off x="1579097" y="1546439"/>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直接连接符 14"/>
            <p:cNvCxnSpPr/>
            <p:nvPr/>
          </p:nvCxnSpPr>
          <p:spPr>
            <a:xfrm>
              <a:off x="2320973" y="3854545"/>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p:cNvCxnSpPr/>
            <p:nvPr/>
          </p:nvCxnSpPr>
          <p:spPr>
            <a:xfrm>
              <a:off x="3881060" y="3568792"/>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5336637" y="3860539"/>
              <a:ext cx="352152" cy="0"/>
            </a:xfrm>
            <a:prstGeom prst="line">
              <a:avLst/>
            </a:pr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8" name="任意多边形 17"/>
            <p:cNvSpPr/>
            <p:nvPr/>
          </p:nvSpPr>
          <p:spPr>
            <a:xfrm flipH="1" flipV="1">
              <a:off x="5916537" y="5557370"/>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任意多边形 18"/>
            <p:cNvSpPr/>
            <p:nvPr/>
          </p:nvSpPr>
          <p:spPr>
            <a:xfrm flipH="1" flipV="1">
              <a:off x="2993437" y="5534050"/>
              <a:ext cx="310633" cy="372695"/>
            </a:xfrm>
            <a:custGeom>
              <a:avLst/>
              <a:gdLst>
                <a:gd name="connsiteX0" fmla="*/ 0 w 285750"/>
                <a:gd name="connsiteY0" fmla="*/ 0 h 342900"/>
                <a:gd name="connsiteX1" fmla="*/ 285750 w 285750"/>
                <a:gd name="connsiteY1" fmla="*/ 342900 h 342900"/>
                <a:gd name="connsiteX0-1" fmla="*/ 0 w 285750"/>
                <a:gd name="connsiteY0-2" fmla="*/ 0 h 342900"/>
                <a:gd name="connsiteX1-3" fmla="*/ 285750 w 285750"/>
                <a:gd name="connsiteY1-4" fmla="*/ 342900 h 342900"/>
                <a:gd name="connsiteX0-5" fmla="*/ 0 w 285750"/>
                <a:gd name="connsiteY0-6" fmla="*/ 0 h 342900"/>
                <a:gd name="connsiteX1-7" fmla="*/ 285750 w 285750"/>
                <a:gd name="connsiteY1-8" fmla="*/ 342900 h 342900"/>
                <a:gd name="connsiteX0-9" fmla="*/ 0 w 285750"/>
                <a:gd name="connsiteY0-10" fmla="*/ 0 h 342900"/>
                <a:gd name="connsiteX1-11" fmla="*/ 285750 w 285750"/>
                <a:gd name="connsiteY1-12" fmla="*/ 342900 h 342900"/>
                <a:gd name="connsiteX0-13" fmla="*/ 0 w 285750"/>
                <a:gd name="connsiteY0-14" fmla="*/ 0 h 342900"/>
                <a:gd name="connsiteX1-15" fmla="*/ 285750 w 285750"/>
                <a:gd name="connsiteY1-16" fmla="*/ 342900 h 342900"/>
                <a:gd name="connsiteX0-17" fmla="*/ 0 w 285800"/>
                <a:gd name="connsiteY0-18" fmla="*/ 0 h 342900"/>
                <a:gd name="connsiteX1-19" fmla="*/ 285750 w 285800"/>
                <a:gd name="connsiteY1-20" fmla="*/ 342900 h 342900"/>
              </a:gdLst>
              <a:ahLst/>
              <a:cxnLst>
                <a:cxn ang="0">
                  <a:pos x="connsiteX0-1" y="connsiteY0-2"/>
                </a:cxn>
                <a:cxn ang="0">
                  <a:pos x="connsiteX1-3" y="connsiteY1-4"/>
                </a:cxn>
              </a:cxnLst>
              <a:rect l="l" t="t" r="r" b="b"/>
              <a:pathLst>
                <a:path w="285800" h="342900">
                  <a:moveTo>
                    <a:pt x="0" y="0"/>
                  </a:moveTo>
                  <a:cubicBezTo>
                    <a:pt x="207169" y="16669"/>
                    <a:pt x="288132" y="135732"/>
                    <a:pt x="285750" y="342900"/>
                  </a:cubicBezTo>
                </a:path>
              </a:pathLst>
            </a:custGeom>
            <a:noFill/>
            <a:ln w="38100">
              <a:solidFill>
                <a:srgbClr val="392C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椭圆 19"/>
            <p:cNvSpPr>
              <a:spLocks noChangeAspect="1"/>
            </p:cNvSpPr>
            <p:nvPr/>
          </p:nvSpPr>
          <p:spPr>
            <a:xfrm>
              <a:off x="3123487" y="5368880"/>
              <a:ext cx="469536" cy="469536"/>
            </a:xfrm>
            <a:prstGeom prst="ellipse">
              <a:avLst/>
            </a:prstGeom>
            <a:solidFill>
              <a:srgbClr val="2F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椭圆 20"/>
            <p:cNvSpPr>
              <a:spLocks noChangeAspect="1"/>
            </p:cNvSpPr>
            <p:nvPr/>
          </p:nvSpPr>
          <p:spPr>
            <a:xfrm>
              <a:off x="1344328" y="1638467"/>
              <a:ext cx="469536" cy="469536"/>
            </a:xfrm>
            <a:prstGeom prst="ellipse">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椭圆 21"/>
            <p:cNvSpPr>
              <a:spLocks noChangeAspect="1"/>
            </p:cNvSpPr>
            <p:nvPr/>
          </p:nvSpPr>
          <p:spPr>
            <a:xfrm>
              <a:off x="4551192" y="1638467"/>
              <a:ext cx="469536" cy="469536"/>
            </a:xfrm>
            <a:prstGeom prst="ellipse">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椭圆 22"/>
            <p:cNvSpPr>
              <a:spLocks noChangeAspect="1"/>
            </p:cNvSpPr>
            <p:nvPr/>
          </p:nvSpPr>
          <p:spPr>
            <a:xfrm>
              <a:off x="2895753" y="3431371"/>
              <a:ext cx="729010" cy="469536"/>
            </a:xfrm>
            <a:prstGeom prst="ellipse">
              <a:avLst/>
            </a:prstGeom>
            <a:solidFill>
              <a:srgbClr val="2F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椭圆 23"/>
            <p:cNvSpPr>
              <a:spLocks noChangeAspect="1"/>
            </p:cNvSpPr>
            <p:nvPr/>
          </p:nvSpPr>
          <p:spPr>
            <a:xfrm>
              <a:off x="1322171" y="3407848"/>
              <a:ext cx="729010" cy="469536"/>
            </a:xfrm>
            <a:prstGeom prst="ellipse">
              <a:avLst/>
            </a:prstGeom>
            <a:solidFill>
              <a:srgbClr val="0C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椭圆 24"/>
            <p:cNvSpPr>
              <a:spLocks noChangeAspect="1"/>
            </p:cNvSpPr>
            <p:nvPr/>
          </p:nvSpPr>
          <p:spPr>
            <a:xfrm>
              <a:off x="4437108" y="3442875"/>
              <a:ext cx="729010" cy="469536"/>
            </a:xfrm>
            <a:prstGeom prst="ellipse">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椭圆 25"/>
            <p:cNvSpPr>
              <a:spLocks noChangeAspect="1"/>
            </p:cNvSpPr>
            <p:nvPr/>
          </p:nvSpPr>
          <p:spPr>
            <a:xfrm>
              <a:off x="6120470" y="3470272"/>
              <a:ext cx="729010" cy="469536"/>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椭圆 26"/>
            <p:cNvSpPr>
              <a:spLocks noChangeAspect="1"/>
            </p:cNvSpPr>
            <p:nvPr/>
          </p:nvSpPr>
          <p:spPr>
            <a:xfrm>
              <a:off x="6017088" y="5368880"/>
              <a:ext cx="469536" cy="469536"/>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Freeform 217"/>
            <p:cNvSpPr>
              <a:spLocks noChangeAspect="1" noEditPoints="1"/>
            </p:cNvSpPr>
            <p:nvPr/>
          </p:nvSpPr>
          <p:spPr bwMode="auto">
            <a:xfrm>
              <a:off x="1459150" y="1746403"/>
              <a:ext cx="269583" cy="273896"/>
            </a:xfrm>
            <a:custGeom>
              <a:avLst/>
              <a:gdLst>
                <a:gd name="T0" fmla="*/ 49 w 125"/>
                <a:gd name="T1" fmla="*/ 16 h 127"/>
                <a:gd name="T2" fmla="*/ 36 w 125"/>
                <a:gd name="T3" fmla="*/ 18 h 127"/>
                <a:gd name="T4" fmla="*/ 25 w 125"/>
                <a:gd name="T5" fmla="*/ 26 h 127"/>
                <a:gd name="T6" fmla="*/ 18 w 125"/>
                <a:gd name="T7" fmla="*/ 37 h 127"/>
                <a:gd name="T8" fmla="*/ 15 w 125"/>
                <a:gd name="T9" fmla="*/ 50 h 127"/>
                <a:gd name="T10" fmla="*/ 18 w 125"/>
                <a:gd name="T11" fmla="*/ 64 h 127"/>
                <a:gd name="T12" fmla="*/ 25 w 125"/>
                <a:gd name="T13" fmla="*/ 75 h 127"/>
                <a:gd name="T14" fmla="*/ 36 w 125"/>
                <a:gd name="T15" fmla="*/ 81 h 127"/>
                <a:gd name="T16" fmla="*/ 49 w 125"/>
                <a:gd name="T17" fmla="*/ 85 h 127"/>
                <a:gd name="T18" fmla="*/ 63 w 125"/>
                <a:gd name="T19" fmla="*/ 81 h 127"/>
                <a:gd name="T20" fmla="*/ 73 w 125"/>
                <a:gd name="T21" fmla="*/ 75 h 127"/>
                <a:gd name="T22" fmla="*/ 81 w 125"/>
                <a:gd name="T23" fmla="*/ 64 h 127"/>
                <a:gd name="T24" fmla="*/ 84 w 125"/>
                <a:gd name="T25" fmla="*/ 50 h 127"/>
                <a:gd name="T26" fmla="*/ 81 w 125"/>
                <a:gd name="T27" fmla="*/ 37 h 127"/>
                <a:gd name="T28" fmla="*/ 73 w 125"/>
                <a:gd name="T29" fmla="*/ 26 h 127"/>
                <a:gd name="T30" fmla="*/ 63 w 125"/>
                <a:gd name="T31" fmla="*/ 18 h 127"/>
                <a:gd name="T32" fmla="*/ 49 w 125"/>
                <a:gd name="T33" fmla="*/ 16 h 127"/>
                <a:gd name="T34" fmla="*/ 49 w 125"/>
                <a:gd name="T35" fmla="*/ 0 h 127"/>
                <a:gd name="T36" fmla="*/ 68 w 125"/>
                <a:gd name="T37" fmla="*/ 4 h 127"/>
                <a:gd name="T38" fmla="*/ 85 w 125"/>
                <a:gd name="T39" fmla="*/ 16 h 127"/>
                <a:gd name="T40" fmla="*/ 95 w 125"/>
                <a:gd name="T41" fmla="*/ 31 h 127"/>
                <a:gd name="T42" fmla="*/ 99 w 125"/>
                <a:gd name="T43" fmla="*/ 50 h 127"/>
                <a:gd name="T44" fmla="*/ 97 w 125"/>
                <a:gd name="T45" fmla="*/ 64 h 127"/>
                <a:gd name="T46" fmla="*/ 91 w 125"/>
                <a:gd name="T47" fmla="*/ 77 h 127"/>
                <a:gd name="T48" fmla="*/ 91 w 125"/>
                <a:gd name="T49" fmla="*/ 78 h 127"/>
                <a:gd name="T50" fmla="*/ 122 w 125"/>
                <a:gd name="T51" fmla="*/ 109 h 127"/>
                <a:gd name="T52" fmla="*/ 124 w 125"/>
                <a:gd name="T53" fmla="*/ 113 h 127"/>
                <a:gd name="T54" fmla="*/ 125 w 125"/>
                <a:gd name="T55" fmla="*/ 116 h 127"/>
                <a:gd name="T56" fmla="*/ 124 w 125"/>
                <a:gd name="T57" fmla="*/ 120 h 127"/>
                <a:gd name="T58" fmla="*/ 122 w 125"/>
                <a:gd name="T59" fmla="*/ 123 h 127"/>
                <a:gd name="T60" fmla="*/ 119 w 125"/>
                <a:gd name="T61" fmla="*/ 126 h 127"/>
                <a:gd name="T62" fmla="*/ 115 w 125"/>
                <a:gd name="T63" fmla="*/ 127 h 127"/>
                <a:gd name="T64" fmla="*/ 111 w 125"/>
                <a:gd name="T65" fmla="*/ 126 h 127"/>
                <a:gd name="T66" fmla="*/ 107 w 125"/>
                <a:gd name="T67" fmla="*/ 123 h 127"/>
                <a:gd name="T68" fmla="*/ 77 w 125"/>
                <a:gd name="T69" fmla="*/ 93 h 127"/>
                <a:gd name="T70" fmla="*/ 76 w 125"/>
                <a:gd name="T71" fmla="*/ 92 h 127"/>
                <a:gd name="T72" fmla="*/ 64 w 125"/>
                <a:gd name="T73" fmla="*/ 98 h 127"/>
                <a:gd name="T74" fmla="*/ 49 w 125"/>
                <a:gd name="T75" fmla="*/ 101 h 127"/>
                <a:gd name="T76" fmla="*/ 30 w 125"/>
                <a:gd name="T77" fmla="*/ 97 h 127"/>
                <a:gd name="T78" fmla="*/ 14 w 125"/>
                <a:gd name="T79" fmla="*/ 85 h 127"/>
                <a:gd name="T80" fmla="*/ 4 w 125"/>
                <a:gd name="T81" fmla="*/ 69 h 127"/>
                <a:gd name="T82" fmla="*/ 0 w 125"/>
                <a:gd name="T83" fmla="*/ 50 h 127"/>
                <a:gd name="T84" fmla="*/ 4 w 125"/>
                <a:gd name="T85" fmla="*/ 31 h 127"/>
                <a:gd name="T86" fmla="*/ 14 w 125"/>
                <a:gd name="T87" fmla="*/ 16 h 127"/>
                <a:gd name="T88" fmla="*/ 30 w 125"/>
                <a:gd name="T89" fmla="*/ 4 h 127"/>
                <a:gd name="T90" fmla="*/ 49 w 125"/>
                <a:gd name="T9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27">
                  <a:moveTo>
                    <a:pt x="49" y="16"/>
                  </a:moveTo>
                  <a:lnTo>
                    <a:pt x="36" y="18"/>
                  </a:lnTo>
                  <a:lnTo>
                    <a:pt x="25" y="26"/>
                  </a:lnTo>
                  <a:lnTo>
                    <a:pt x="18" y="37"/>
                  </a:lnTo>
                  <a:lnTo>
                    <a:pt x="15" y="50"/>
                  </a:lnTo>
                  <a:lnTo>
                    <a:pt x="18" y="64"/>
                  </a:lnTo>
                  <a:lnTo>
                    <a:pt x="25" y="75"/>
                  </a:lnTo>
                  <a:lnTo>
                    <a:pt x="36" y="81"/>
                  </a:lnTo>
                  <a:lnTo>
                    <a:pt x="49" y="85"/>
                  </a:lnTo>
                  <a:lnTo>
                    <a:pt x="63" y="81"/>
                  </a:lnTo>
                  <a:lnTo>
                    <a:pt x="73" y="75"/>
                  </a:lnTo>
                  <a:lnTo>
                    <a:pt x="81" y="64"/>
                  </a:lnTo>
                  <a:lnTo>
                    <a:pt x="84" y="50"/>
                  </a:lnTo>
                  <a:lnTo>
                    <a:pt x="81" y="37"/>
                  </a:lnTo>
                  <a:lnTo>
                    <a:pt x="73" y="26"/>
                  </a:lnTo>
                  <a:lnTo>
                    <a:pt x="63" y="18"/>
                  </a:lnTo>
                  <a:lnTo>
                    <a:pt x="49" y="16"/>
                  </a:lnTo>
                  <a:close/>
                  <a:moveTo>
                    <a:pt x="49" y="0"/>
                  </a:moveTo>
                  <a:lnTo>
                    <a:pt x="68" y="4"/>
                  </a:lnTo>
                  <a:lnTo>
                    <a:pt x="85" y="16"/>
                  </a:lnTo>
                  <a:lnTo>
                    <a:pt x="95" y="31"/>
                  </a:lnTo>
                  <a:lnTo>
                    <a:pt x="99" y="50"/>
                  </a:lnTo>
                  <a:lnTo>
                    <a:pt x="97" y="64"/>
                  </a:lnTo>
                  <a:lnTo>
                    <a:pt x="91" y="77"/>
                  </a:lnTo>
                  <a:lnTo>
                    <a:pt x="91" y="78"/>
                  </a:lnTo>
                  <a:lnTo>
                    <a:pt x="122" y="109"/>
                  </a:lnTo>
                  <a:lnTo>
                    <a:pt x="124" y="113"/>
                  </a:lnTo>
                  <a:lnTo>
                    <a:pt x="125" y="116"/>
                  </a:lnTo>
                  <a:lnTo>
                    <a:pt x="124" y="120"/>
                  </a:lnTo>
                  <a:lnTo>
                    <a:pt x="122" y="123"/>
                  </a:lnTo>
                  <a:lnTo>
                    <a:pt x="119" y="126"/>
                  </a:lnTo>
                  <a:lnTo>
                    <a:pt x="115" y="127"/>
                  </a:lnTo>
                  <a:lnTo>
                    <a:pt x="111" y="126"/>
                  </a:lnTo>
                  <a:lnTo>
                    <a:pt x="107" y="123"/>
                  </a:lnTo>
                  <a:lnTo>
                    <a:pt x="77" y="93"/>
                  </a:lnTo>
                  <a:lnTo>
                    <a:pt x="76" y="92"/>
                  </a:lnTo>
                  <a:lnTo>
                    <a:pt x="64" y="98"/>
                  </a:lnTo>
                  <a:lnTo>
                    <a:pt x="49" y="101"/>
                  </a:lnTo>
                  <a:lnTo>
                    <a:pt x="30" y="97"/>
                  </a:lnTo>
                  <a:lnTo>
                    <a:pt x="14" y="85"/>
                  </a:lnTo>
                  <a:lnTo>
                    <a:pt x="4" y="69"/>
                  </a:lnTo>
                  <a:lnTo>
                    <a:pt x="0" y="50"/>
                  </a:lnTo>
                  <a:lnTo>
                    <a:pt x="4" y="31"/>
                  </a:lnTo>
                  <a:lnTo>
                    <a:pt x="14" y="16"/>
                  </a:lnTo>
                  <a:lnTo>
                    <a:pt x="30" y="4"/>
                  </a:lnTo>
                  <a:lnTo>
                    <a:pt x="49"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29" name="Freeform 218"/>
            <p:cNvSpPr>
              <a:spLocks noChangeAspect="1" noEditPoints="1"/>
            </p:cNvSpPr>
            <p:nvPr/>
          </p:nvSpPr>
          <p:spPr bwMode="auto">
            <a:xfrm>
              <a:off x="3215462" y="5463199"/>
              <a:ext cx="260535" cy="273896"/>
            </a:xfrm>
            <a:custGeom>
              <a:avLst/>
              <a:gdLst>
                <a:gd name="T0" fmla="*/ 61 w 117"/>
                <a:gd name="T1" fmla="*/ 38 h 123"/>
                <a:gd name="T2" fmla="*/ 72 w 117"/>
                <a:gd name="T3" fmla="*/ 43 h 123"/>
                <a:gd name="T4" fmla="*/ 76 w 117"/>
                <a:gd name="T5" fmla="*/ 47 h 123"/>
                <a:gd name="T6" fmla="*/ 63 w 117"/>
                <a:gd name="T7" fmla="*/ 62 h 123"/>
                <a:gd name="T8" fmla="*/ 61 w 117"/>
                <a:gd name="T9" fmla="*/ 59 h 123"/>
                <a:gd name="T10" fmla="*/ 54 w 117"/>
                <a:gd name="T11" fmla="*/ 57 h 123"/>
                <a:gd name="T12" fmla="*/ 49 w 117"/>
                <a:gd name="T13" fmla="*/ 59 h 123"/>
                <a:gd name="T14" fmla="*/ 24 w 117"/>
                <a:gd name="T15" fmla="*/ 83 h 123"/>
                <a:gd name="T16" fmla="*/ 20 w 117"/>
                <a:gd name="T17" fmla="*/ 88 h 123"/>
                <a:gd name="T18" fmla="*/ 20 w 117"/>
                <a:gd name="T19" fmla="*/ 94 h 123"/>
                <a:gd name="T20" fmla="*/ 24 w 117"/>
                <a:gd name="T21" fmla="*/ 100 h 123"/>
                <a:gd name="T22" fmla="*/ 27 w 117"/>
                <a:gd name="T23" fmla="*/ 102 h 123"/>
                <a:gd name="T24" fmla="*/ 33 w 117"/>
                <a:gd name="T25" fmla="*/ 104 h 123"/>
                <a:gd name="T26" fmla="*/ 38 w 117"/>
                <a:gd name="T27" fmla="*/ 102 h 123"/>
                <a:gd name="T28" fmla="*/ 51 w 117"/>
                <a:gd name="T29" fmla="*/ 91 h 123"/>
                <a:gd name="T30" fmla="*/ 58 w 117"/>
                <a:gd name="T31" fmla="*/ 88 h 123"/>
                <a:gd name="T32" fmla="*/ 65 w 117"/>
                <a:gd name="T33" fmla="*/ 91 h 123"/>
                <a:gd name="T34" fmla="*/ 67 w 117"/>
                <a:gd name="T35" fmla="*/ 97 h 123"/>
                <a:gd name="T36" fmla="*/ 65 w 117"/>
                <a:gd name="T37" fmla="*/ 104 h 123"/>
                <a:gd name="T38" fmla="*/ 45 w 117"/>
                <a:gd name="T39" fmla="*/ 121 h 123"/>
                <a:gd name="T40" fmla="*/ 33 w 117"/>
                <a:gd name="T41" fmla="*/ 123 h 123"/>
                <a:gd name="T42" fmla="*/ 11 w 117"/>
                <a:gd name="T43" fmla="*/ 114 h 123"/>
                <a:gd name="T44" fmla="*/ 3 w 117"/>
                <a:gd name="T45" fmla="*/ 102 h 123"/>
                <a:gd name="T46" fmla="*/ 3 w 117"/>
                <a:gd name="T47" fmla="*/ 79 h 123"/>
                <a:gd name="T48" fmla="*/ 32 w 117"/>
                <a:gd name="T49" fmla="*/ 47 h 123"/>
                <a:gd name="T50" fmla="*/ 54 w 117"/>
                <a:gd name="T51" fmla="*/ 38 h 123"/>
                <a:gd name="T52" fmla="*/ 97 w 117"/>
                <a:gd name="T53" fmla="*/ 3 h 123"/>
                <a:gd name="T54" fmla="*/ 108 w 117"/>
                <a:gd name="T55" fmla="*/ 9 h 123"/>
                <a:gd name="T56" fmla="*/ 117 w 117"/>
                <a:gd name="T57" fmla="*/ 32 h 123"/>
                <a:gd name="T58" fmla="*/ 108 w 117"/>
                <a:gd name="T59" fmla="*/ 54 h 123"/>
                <a:gd name="T60" fmla="*/ 75 w 117"/>
                <a:gd name="T61" fmla="*/ 83 h 123"/>
                <a:gd name="T62" fmla="*/ 63 w 117"/>
                <a:gd name="T63" fmla="*/ 85 h 123"/>
                <a:gd name="T64" fmla="*/ 42 w 117"/>
                <a:gd name="T65" fmla="*/ 76 h 123"/>
                <a:gd name="T66" fmla="*/ 54 w 117"/>
                <a:gd name="T67" fmla="*/ 62 h 123"/>
                <a:gd name="T68" fmla="*/ 58 w 117"/>
                <a:gd name="T69" fmla="*/ 64 h 123"/>
                <a:gd name="T70" fmla="*/ 63 w 117"/>
                <a:gd name="T71" fmla="*/ 66 h 123"/>
                <a:gd name="T72" fmla="*/ 70 w 117"/>
                <a:gd name="T73" fmla="*/ 64 h 123"/>
                <a:gd name="T74" fmla="*/ 95 w 117"/>
                <a:gd name="T75" fmla="*/ 41 h 123"/>
                <a:gd name="T76" fmla="*/ 97 w 117"/>
                <a:gd name="T77" fmla="*/ 36 h 123"/>
                <a:gd name="T78" fmla="*/ 97 w 117"/>
                <a:gd name="T79" fmla="*/ 29 h 123"/>
                <a:gd name="T80" fmla="*/ 95 w 117"/>
                <a:gd name="T81" fmla="*/ 24 h 123"/>
                <a:gd name="T82" fmla="*/ 91 w 117"/>
                <a:gd name="T83" fmla="*/ 21 h 123"/>
                <a:gd name="T84" fmla="*/ 86 w 117"/>
                <a:gd name="T85" fmla="*/ 19 h 123"/>
                <a:gd name="T86" fmla="*/ 79 w 117"/>
                <a:gd name="T87" fmla="*/ 21 h 123"/>
                <a:gd name="T88" fmla="*/ 67 w 117"/>
                <a:gd name="T89" fmla="*/ 32 h 123"/>
                <a:gd name="T90" fmla="*/ 61 w 117"/>
                <a:gd name="T91" fmla="*/ 34 h 123"/>
                <a:gd name="T92" fmla="*/ 54 w 117"/>
                <a:gd name="T93" fmla="*/ 32 h 123"/>
                <a:gd name="T94" fmla="*/ 51 w 117"/>
                <a:gd name="T95" fmla="*/ 25 h 123"/>
                <a:gd name="T96" fmla="*/ 54 w 117"/>
                <a:gd name="T97" fmla="*/ 19 h 123"/>
                <a:gd name="T98" fmla="*/ 74 w 117"/>
                <a:gd name="T99"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23">
                  <a:moveTo>
                    <a:pt x="54" y="38"/>
                  </a:moveTo>
                  <a:lnTo>
                    <a:pt x="61" y="38"/>
                  </a:lnTo>
                  <a:lnTo>
                    <a:pt x="66" y="41"/>
                  </a:lnTo>
                  <a:lnTo>
                    <a:pt x="72" y="43"/>
                  </a:lnTo>
                  <a:lnTo>
                    <a:pt x="75" y="45"/>
                  </a:lnTo>
                  <a:lnTo>
                    <a:pt x="76" y="47"/>
                  </a:lnTo>
                  <a:lnTo>
                    <a:pt x="78" y="47"/>
                  </a:lnTo>
                  <a:lnTo>
                    <a:pt x="63" y="62"/>
                  </a:lnTo>
                  <a:lnTo>
                    <a:pt x="62" y="60"/>
                  </a:lnTo>
                  <a:lnTo>
                    <a:pt x="61" y="59"/>
                  </a:lnTo>
                  <a:lnTo>
                    <a:pt x="57" y="58"/>
                  </a:lnTo>
                  <a:lnTo>
                    <a:pt x="54" y="57"/>
                  </a:lnTo>
                  <a:lnTo>
                    <a:pt x="51" y="58"/>
                  </a:lnTo>
                  <a:lnTo>
                    <a:pt x="49" y="59"/>
                  </a:lnTo>
                  <a:lnTo>
                    <a:pt x="46" y="60"/>
                  </a:lnTo>
                  <a:lnTo>
                    <a:pt x="24" y="83"/>
                  </a:lnTo>
                  <a:lnTo>
                    <a:pt x="21" y="85"/>
                  </a:lnTo>
                  <a:lnTo>
                    <a:pt x="20" y="88"/>
                  </a:lnTo>
                  <a:lnTo>
                    <a:pt x="20" y="91"/>
                  </a:lnTo>
                  <a:lnTo>
                    <a:pt x="20" y="94"/>
                  </a:lnTo>
                  <a:lnTo>
                    <a:pt x="21" y="97"/>
                  </a:lnTo>
                  <a:lnTo>
                    <a:pt x="24" y="100"/>
                  </a:lnTo>
                  <a:lnTo>
                    <a:pt x="24" y="100"/>
                  </a:lnTo>
                  <a:lnTo>
                    <a:pt x="27" y="102"/>
                  </a:lnTo>
                  <a:lnTo>
                    <a:pt x="31" y="104"/>
                  </a:lnTo>
                  <a:lnTo>
                    <a:pt x="33" y="104"/>
                  </a:lnTo>
                  <a:lnTo>
                    <a:pt x="36" y="104"/>
                  </a:lnTo>
                  <a:lnTo>
                    <a:pt x="38" y="102"/>
                  </a:lnTo>
                  <a:lnTo>
                    <a:pt x="41" y="100"/>
                  </a:lnTo>
                  <a:lnTo>
                    <a:pt x="51" y="91"/>
                  </a:lnTo>
                  <a:lnTo>
                    <a:pt x="54" y="89"/>
                  </a:lnTo>
                  <a:lnTo>
                    <a:pt x="58" y="88"/>
                  </a:lnTo>
                  <a:lnTo>
                    <a:pt x="61" y="89"/>
                  </a:lnTo>
                  <a:lnTo>
                    <a:pt x="65" y="91"/>
                  </a:lnTo>
                  <a:lnTo>
                    <a:pt x="66" y="94"/>
                  </a:lnTo>
                  <a:lnTo>
                    <a:pt x="67" y="97"/>
                  </a:lnTo>
                  <a:lnTo>
                    <a:pt x="66" y="101"/>
                  </a:lnTo>
                  <a:lnTo>
                    <a:pt x="65" y="104"/>
                  </a:lnTo>
                  <a:lnTo>
                    <a:pt x="55" y="114"/>
                  </a:lnTo>
                  <a:lnTo>
                    <a:pt x="45" y="121"/>
                  </a:lnTo>
                  <a:lnTo>
                    <a:pt x="33" y="123"/>
                  </a:lnTo>
                  <a:lnTo>
                    <a:pt x="33" y="123"/>
                  </a:lnTo>
                  <a:lnTo>
                    <a:pt x="21" y="121"/>
                  </a:lnTo>
                  <a:lnTo>
                    <a:pt x="11" y="114"/>
                  </a:lnTo>
                  <a:lnTo>
                    <a:pt x="10" y="113"/>
                  </a:lnTo>
                  <a:lnTo>
                    <a:pt x="3" y="102"/>
                  </a:lnTo>
                  <a:lnTo>
                    <a:pt x="0" y="91"/>
                  </a:lnTo>
                  <a:lnTo>
                    <a:pt x="3" y="79"/>
                  </a:lnTo>
                  <a:lnTo>
                    <a:pt x="10" y="70"/>
                  </a:lnTo>
                  <a:lnTo>
                    <a:pt x="32" y="47"/>
                  </a:lnTo>
                  <a:lnTo>
                    <a:pt x="42" y="40"/>
                  </a:lnTo>
                  <a:lnTo>
                    <a:pt x="54" y="38"/>
                  </a:lnTo>
                  <a:close/>
                  <a:moveTo>
                    <a:pt x="86" y="0"/>
                  </a:moveTo>
                  <a:lnTo>
                    <a:pt x="97" y="3"/>
                  </a:lnTo>
                  <a:lnTo>
                    <a:pt x="107" y="9"/>
                  </a:lnTo>
                  <a:lnTo>
                    <a:pt x="108" y="9"/>
                  </a:lnTo>
                  <a:lnTo>
                    <a:pt x="114" y="20"/>
                  </a:lnTo>
                  <a:lnTo>
                    <a:pt x="117" y="32"/>
                  </a:lnTo>
                  <a:lnTo>
                    <a:pt x="114" y="43"/>
                  </a:lnTo>
                  <a:lnTo>
                    <a:pt x="108" y="54"/>
                  </a:lnTo>
                  <a:lnTo>
                    <a:pt x="86" y="76"/>
                  </a:lnTo>
                  <a:lnTo>
                    <a:pt x="75" y="83"/>
                  </a:lnTo>
                  <a:lnTo>
                    <a:pt x="63" y="85"/>
                  </a:lnTo>
                  <a:lnTo>
                    <a:pt x="63" y="85"/>
                  </a:lnTo>
                  <a:lnTo>
                    <a:pt x="51" y="83"/>
                  </a:lnTo>
                  <a:lnTo>
                    <a:pt x="42" y="76"/>
                  </a:lnTo>
                  <a:lnTo>
                    <a:pt x="41" y="75"/>
                  </a:lnTo>
                  <a:lnTo>
                    <a:pt x="54" y="62"/>
                  </a:lnTo>
                  <a:lnTo>
                    <a:pt x="55" y="63"/>
                  </a:lnTo>
                  <a:lnTo>
                    <a:pt x="58" y="64"/>
                  </a:lnTo>
                  <a:lnTo>
                    <a:pt x="61" y="66"/>
                  </a:lnTo>
                  <a:lnTo>
                    <a:pt x="63" y="66"/>
                  </a:lnTo>
                  <a:lnTo>
                    <a:pt x="67" y="66"/>
                  </a:lnTo>
                  <a:lnTo>
                    <a:pt x="70" y="64"/>
                  </a:lnTo>
                  <a:lnTo>
                    <a:pt x="72" y="63"/>
                  </a:lnTo>
                  <a:lnTo>
                    <a:pt x="95" y="41"/>
                  </a:lnTo>
                  <a:lnTo>
                    <a:pt x="96" y="38"/>
                  </a:lnTo>
                  <a:lnTo>
                    <a:pt x="97" y="36"/>
                  </a:lnTo>
                  <a:lnTo>
                    <a:pt x="97" y="32"/>
                  </a:lnTo>
                  <a:lnTo>
                    <a:pt x="97" y="29"/>
                  </a:lnTo>
                  <a:lnTo>
                    <a:pt x="96" y="26"/>
                  </a:lnTo>
                  <a:lnTo>
                    <a:pt x="95" y="24"/>
                  </a:lnTo>
                  <a:lnTo>
                    <a:pt x="93" y="22"/>
                  </a:lnTo>
                  <a:lnTo>
                    <a:pt x="91" y="21"/>
                  </a:lnTo>
                  <a:lnTo>
                    <a:pt x="88" y="20"/>
                  </a:lnTo>
                  <a:lnTo>
                    <a:pt x="86" y="19"/>
                  </a:lnTo>
                  <a:lnTo>
                    <a:pt x="82" y="20"/>
                  </a:lnTo>
                  <a:lnTo>
                    <a:pt x="79" y="21"/>
                  </a:lnTo>
                  <a:lnTo>
                    <a:pt x="76" y="22"/>
                  </a:lnTo>
                  <a:lnTo>
                    <a:pt x="67" y="32"/>
                  </a:lnTo>
                  <a:lnTo>
                    <a:pt x="65" y="34"/>
                  </a:lnTo>
                  <a:lnTo>
                    <a:pt x="61" y="34"/>
                  </a:lnTo>
                  <a:lnTo>
                    <a:pt x="57" y="34"/>
                  </a:lnTo>
                  <a:lnTo>
                    <a:pt x="54" y="32"/>
                  </a:lnTo>
                  <a:lnTo>
                    <a:pt x="51" y="29"/>
                  </a:lnTo>
                  <a:lnTo>
                    <a:pt x="51" y="25"/>
                  </a:lnTo>
                  <a:lnTo>
                    <a:pt x="51" y="21"/>
                  </a:lnTo>
                  <a:lnTo>
                    <a:pt x="54" y="19"/>
                  </a:lnTo>
                  <a:lnTo>
                    <a:pt x="63" y="9"/>
                  </a:lnTo>
                  <a:lnTo>
                    <a:pt x="74" y="3"/>
                  </a:lnTo>
                  <a:lnTo>
                    <a:pt x="86"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0" name="Freeform 219"/>
            <p:cNvSpPr>
              <a:spLocks noChangeAspect="1" noEditPoints="1"/>
            </p:cNvSpPr>
            <p:nvPr/>
          </p:nvSpPr>
          <p:spPr bwMode="auto">
            <a:xfrm>
              <a:off x="6143064" y="5460528"/>
              <a:ext cx="213509" cy="273896"/>
            </a:xfrm>
            <a:custGeom>
              <a:avLst/>
              <a:gdLst>
                <a:gd name="T0" fmla="*/ 49 w 99"/>
                <a:gd name="T1" fmla="*/ 17 h 127"/>
                <a:gd name="T2" fmla="*/ 36 w 99"/>
                <a:gd name="T3" fmla="*/ 21 h 127"/>
                <a:gd name="T4" fmla="*/ 26 w 99"/>
                <a:gd name="T5" fmla="*/ 31 h 127"/>
                <a:gd name="T6" fmla="*/ 22 w 99"/>
                <a:gd name="T7" fmla="*/ 46 h 127"/>
                <a:gd name="T8" fmla="*/ 26 w 99"/>
                <a:gd name="T9" fmla="*/ 60 h 127"/>
                <a:gd name="T10" fmla="*/ 36 w 99"/>
                <a:gd name="T11" fmla="*/ 69 h 127"/>
                <a:gd name="T12" fmla="*/ 49 w 99"/>
                <a:gd name="T13" fmla="*/ 73 h 127"/>
                <a:gd name="T14" fmla="*/ 64 w 99"/>
                <a:gd name="T15" fmla="*/ 69 h 127"/>
                <a:gd name="T16" fmla="*/ 74 w 99"/>
                <a:gd name="T17" fmla="*/ 60 h 127"/>
                <a:gd name="T18" fmla="*/ 78 w 99"/>
                <a:gd name="T19" fmla="*/ 46 h 127"/>
                <a:gd name="T20" fmla="*/ 74 w 99"/>
                <a:gd name="T21" fmla="*/ 31 h 127"/>
                <a:gd name="T22" fmla="*/ 64 w 99"/>
                <a:gd name="T23" fmla="*/ 21 h 127"/>
                <a:gd name="T24" fmla="*/ 49 w 99"/>
                <a:gd name="T25" fmla="*/ 17 h 127"/>
                <a:gd name="T26" fmla="*/ 49 w 99"/>
                <a:gd name="T27" fmla="*/ 0 h 127"/>
                <a:gd name="T28" fmla="*/ 69 w 99"/>
                <a:gd name="T29" fmla="*/ 4 h 127"/>
                <a:gd name="T30" fmla="*/ 85 w 99"/>
                <a:gd name="T31" fmla="*/ 14 h 127"/>
                <a:gd name="T32" fmla="*/ 95 w 99"/>
                <a:gd name="T33" fmla="*/ 30 h 127"/>
                <a:gd name="T34" fmla="*/ 99 w 99"/>
                <a:gd name="T35" fmla="*/ 50 h 127"/>
                <a:gd name="T36" fmla="*/ 99 w 99"/>
                <a:gd name="T37" fmla="*/ 55 h 127"/>
                <a:gd name="T38" fmla="*/ 97 w 99"/>
                <a:gd name="T39" fmla="*/ 72 h 127"/>
                <a:gd name="T40" fmla="*/ 89 w 99"/>
                <a:gd name="T41" fmla="*/ 89 h 127"/>
                <a:gd name="T42" fmla="*/ 80 w 99"/>
                <a:gd name="T43" fmla="*/ 102 h 127"/>
                <a:gd name="T44" fmla="*/ 69 w 99"/>
                <a:gd name="T45" fmla="*/ 113 h 127"/>
                <a:gd name="T46" fmla="*/ 60 w 99"/>
                <a:gd name="T47" fmla="*/ 120 h 127"/>
                <a:gd name="T48" fmla="*/ 53 w 99"/>
                <a:gd name="T49" fmla="*/ 126 h 127"/>
                <a:gd name="T50" fmla="*/ 51 w 99"/>
                <a:gd name="T51" fmla="*/ 127 h 127"/>
                <a:gd name="T52" fmla="*/ 48 w 99"/>
                <a:gd name="T53" fmla="*/ 126 h 127"/>
                <a:gd name="T54" fmla="*/ 43 w 99"/>
                <a:gd name="T55" fmla="*/ 122 h 127"/>
                <a:gd name="T56" fmla="*/ 34 w 99"/>
                <a:gd name="T57" fmla="*/ 115 h 127"/>
                <a:gd name="T58" fmla="*/ 25 w 99"/>
                <a:gd name="T59" fmla="*/ 106 h 127"/>
                <a:gd name="T60" fmla="*/ 15 w 99"/>
                <a:gd name="T61" fmla="*/ 94 h 127"/>
                <a:gd name="T62" fmla="*/ 8 w 99"/>
                <a:gd name="T63" fmla="*/ 80 h 127"/>
                <a:gd name="T64" fmla="*/ 2 w 99"/>
                <a:gd name="T65" fmla="*/ 65 h 127"/>
                <a:gd name="T66" fmla="*/ 1 w 99"/>
                <a:gd name="T67" fmla="*/ 58 h 127"/>
                <a:gd name="T68" fmla="*/ 0 w 99"/>
                <a:gd name="T69" fmla="*/ 50 h 127"/>
                <a:gd name="T70" fmla="*/ 4 w 99"/>
                <a:gd name="T71" fmla="*/ 30 h 127"/>
                <a:gd name="T72" fmla="*/ 14 w 99"/>
                <a:gd name="T73" fmla="*/ 14 h 127"/>
                <a:gd name="T74" fmla="*/ 30 w 99"/>
                <a:gd name="T75" fmla="*/ 4 h 127"/>
                <a:gd name="T76" fmla="*/ 49 w 99"/>
                <a:gd name="T7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49" y="17"/>
                  </a:moveTo>
                  <a:lnTo>
                    <a:pt x="36" y="21"/>
                  </a:lnTo>
                  <a:lnTo>
                    <a:pt x="26" y="31"/>
                  </a:lnTo>
                  <a:lnTo>
                    <a:pt x="22" y="46"/>
                  </a:lnTo>
                  <a:lnTo>
                    <a:pt x="26" y="60"/>
                  </a:lnTo>
                  <a:lnTo>
                    <a:pt x="36" y="69"/>
                  </a:lnTo>
                  <a:lnTo>
                    <a:pt x="49" y="73"/>
                  </a:lnTo>
                  <a:lnTo>
                    <a:pt x="64" y="69"/>
                  </a:lnTo>
                  <a:lnTo>
                    <a:pt x="74" y="60"/>
                  </a:lnTo>
                  <a:lnTo>
                    <a:pt x="78" y="46"/>
                  </a:lnTo>
                  <a:lnTo>
                    <a:pt x="74" y="31"/>
                  </a:lnTo>
                  <a:lnTo>
                    <a:pt x="64" y="21"/>
                  </a:lnTo>
                  <a:lnTo>
                    <a:pt x="49" y="17"/>
                  </a:lnTo>
                  <a:close/>
                  <a:moveTo>
                    <a:pt x="49" y="0"/>
                  </a:moveTo>
                  <a:lnTo>
                    <a:pt x="69" y="4"/>
                  </a:lnTo>
                  <a:lnTo>
                    <a:pt x="85" y="14"/>
                  </a:lnTo>
                  <a:lnTo>
                    <a:pt x="95" y="30"/>
                  </a:lnTo>
                  <a:lnTo>
                    <a:pt x="99" y="50"/>
                  </a:lnTo>
                  <a:lnTo>
                    <a:pt x="99" y="55"/>
                  </a:lnTo>
                  <a:lnTo>
                    <a:pt x="97" y="72"/>
                  </a:lnTo>
                  <a:lnTo>
                    <a:pt x="89" y="89"/>
                  </a:lnTo>
                  <a:lnTo>
                    <a:pt x="80" y="102"/>
                  </a:lnTo>
                  <a:lnTo>
                    <a:pt x="69" y="113"/>
                  </a:lnTo>
                  <a:lnTo>
                    <a:pt x="60" y="120"/>
                  </a:lnTo>
                  <a:lnTo>
                    <a:pt x="53" y="126"/>
                  </a:lnTo>
                  <a:lnTo>
                    <a:pt x="51" y="127"/>
                  </a:lnTo>
                  <a:lnTo>
                    <a:pt x="48" y="126"/>
                  </a:lnTo>
                  <a:lnTo>
                    <a:pt x="43" y="122"/>
                  </a:lnTo>
                  <a:lnTo>
                    <a:pt x="34" y="115"/>
                  </a:lnTo>
                  <a:lnTo>
                    <a:pt x="25" y="106"/>
                  </a:lnTo>
                  <a:lnTo>
                    <a:pt x="15" y="94"/>
                  </a:lnTo>
                  <a:lnTo>
                    <a:pt x="8" y="80"/>
                  </a:lnTo>
                  <a:lnTo>
                    <a:pt x="2" y="65"/>
                  </a:lnTo>
                  <a:lnTo>
                    <a:pt x="1" y="58"/>
                  </a:lnTo>
                  <a:lnTo>
                    <a:pt x="0" y="50"/>
                  </a:lnTo>
                  <a:lnTo>
                    <a:pt x="4" y="30"/>
                  </a:lnTo>
                  <a:lnTo>
                    <a:pt x="14" y="14"/>
                  </a:lnTo>
                  <a:lnTo>
                    <a:pt x="30" y="4"/>
                  </a:lnTo>
                  <a:lnTo>
                    <a:pt x="49"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1" name="Freeform 221"/>
            <p:cNvSpPr>
              <a:spLocks noChangeAspect="1"/>
            </p:cNvSpPr>
            <p:nvPr/>
          </p:nvSpPr>
          <p:spPr bwMode="auto">
            <a:xfrm>
              <a:off x="4643258" y="1736504"/>
              <a:ext cx="285404" cy="273896"/>
            </a:xfrm>
            <a:custGeom>
              <a:avLst/>
              <a:gdLst>
                <a:gd name="T0" fmla="*/ 61 w 124"/>
                <a:gd name="T1" fmla="*/ 0 h 119"/>
                <a:gd name="T2" fmla="*/ 82 w 124"/>
                <a:gd name="T3" fmla="*/ 38 h 119"/>
                <a:gd name="T4" fmla="*/ 124 w 124"/>
                <a:gd name="T5" fmla="*/ 45 h 119"/>
                <a:gd name="T6" fmla="*/ 95 w 124"/>
                <a:gd name="T7" fmla="*/ 77 h 119"/>
                <a:gd name="T8" fmla="*/ 101 w 124"/>
                <a:gd name="T9" fmla="*/ 119 h 119"/>
                <a:gd name="T10" fmla="*/ 61 w 124"/>
                <a:gd name="T11" fmla="*/ 100 h 119"/>
                <a:gd name="T12" fmla="*/ 23 w 124"/>
                <a:gd name="T13" fmla="*/ 119 h 119"/>
                <a:gd name="T14" fmla="*/ 29 w 124"/>
                <a:gd name="T15" fmla="*/ 77 h 119"/>
                <a:gd name="T16" fmla="*/ 0 w 124"/>
                <a:gd name="T17" fmla="*/ 45 h 119"/>
                <a:gd name="T18" fmla="*/ 42 w 124"/>
                <a:gd name="T19" fmla="*/ 38 h 119"/>
                <a:gd name="T20" fmla="*/ 61 w 124"/>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19">
                  <a:moveTo>
                    <a:pt x="61" y="0"/>
                  </a:moveTo>
                  <a:lnTo>
                    <a:pt x="82" y="38"/>
                  </a:lnTo>
                  <a:lnTo>
                    <a:pt x="124" y="45"/>
                  </a:lnTo>
                  <a:lnTo>
                    <a:pt x="95" y="77"/>
                  </a:lnTo>
                  <a:lnTo>
                    <a:pt x="101" y="119"/>
                  </a:lnTo>
                  <a:lnTo>
                    <a:pt x="61" y="100"/>
                  </a:lnTo>
                  <a:lnTo>
                    <a:pt x="23" y="119"/>
                  </a:lnTo>
                  <a:lnTo>
                    <a:pt x="29" y="77"/>
                  </a:lnTo>
                  <a:lnTo>
                    <a:pt x="0" y="45"/>
                  </a:lnTo>
                  <a:lnTo>
                    <a:pt x="42" y="38"/>
                  </a:lnTo>
                  <a:lnTo>
                    <a:pt x="61" y="0"/>
                  </a:lnTo>
                  <a:close/>
                </a:path>
              </a:pathLst>
            </a:custGeom>
            <a:solidFill>
              <a:schemeClr val="bg1"/>
            </a:solidFill>
            <a:ln w="0">
              <a:noFill/>
              <a:prstDash val="solid"/>
              <a:round/>
            </a:ln>
          </p:spPr>
          <p:txBody>
            <a:bodyPr vert="horz" wrap="square" lIns="121920" tIns="60960" rIns="121920" bIns="60960" numCol="1" anchor="t" anchorCtr="0" compatLnSpc="1"/>
            <a:lstStyle/>
            <a:p>
              <a:endParaRPr lang="zh-CN" altLang="en-US" sz="2400"/>
            </a:p>
          </p:txBody>
        </p:sp>
        <p:sp>
          <p:nvSpPr>
            <p:cNvPr id="34" name="矩形 33"/>
            <p:cNvSpPr/>
            <p:nvPr/>
          </p:nvSpPr>
          <p:spPr>
            <a:xfrm>
              <a:off x="2022030" y="2103257"/>
              <a:ext cx="1975977" cy="379656"/>
            </a:xfrm>
            <a:prstGeom prst="rect">
              <a:avLst/>
            </a:prstGeom>
          </p:spPr>
          <p:txBody>
            <a:bodyPr wrap="square">
              <a:spAutoFit/>
            </a:bodyPr>
            <a:lstStyle/>
            <a:p>
              <a:pPr lvl="0"/>
              <a:r>
                <a:rPr lang="zh-CN" altLang="en-US" sz="1865" b="1" dirty="0">
                  <a:solidFill>
                    <a:srgbClr val="2F3452"/>
                  </a:solidFill>
                  <a:latin typeface="微软雅黑" panose="020B0503020204020204" pitchFamily="34" charset="-122"/>
                  <a:ea typeface="微软雅黑" panose="020B0503020204020204" pitchFamily="34" charset="-122"/>
                </a:rPr>
                <a:t>子公司成立</a:t>
              </a:r>
              <a:endParaRPr lang="en-US" altLang="zh-CN" sz="1865" b="1" dirty="0">
                <a:solidFill>
                  <a:srgbClr val="2F3452"/>
                </a:solidFill>
                <a:latin typeface="微软雅黑" panose="020B0503020204020204" pitchFamily="34" charset="-122"/>
                <a:ea typeface="微软雅黑" panose="020B0503020204020204" pitchFamily="34" charset="-122"/>
              </a:endParaRPr>
            </a:p>
          </p:txBody>
        </p:sp>
        <p:sp>
          <p:nvSpPr>
            <p:cNvPr id="37" name="矩形 36"/>
            <p:cNvSpPr/>
            <p:nvPr/>
          </p:nvSpPr>
          <p:spPr>
            <a:xfrm>
              <a:off x="4810362" y="2081333"/>
              <a:ext cx="1975977" cy="379656"/>
            </a:xfrm>
            <a:prstGeom prst="rect">
              <a:avLst/>
            </a:prstGeom>
          </p:spPr>
          <p:txBody>
            <a:bodyPr wrap="square">
              <a:spAutoFit/>
            </a:bodyPr>
            <a:lstStyle/>
            <a:p>
              <a:pPr lvl="0"/>
              <a:r>
                <a:rPr lang="zh-CN" altLang="en-US" sz="1865" b="1" dirty="0">
                  <a:solidFill>
                    <a:srgbClr val="6FB7D4"/>
                  </a:solidFill>
                  <a:latin typeface="微软雅黑" panose="020B0503020204020204" pitchFamily="34" charset="-122"/>
                  <a:ea typeface="微软雅黑" panose="020B0503020204020204" pitchFamily="34" charset="-122"/>
                </a:rPr>
                <a:t>子公司成立</a:t>
              </a:r>
              <a:endParaRPr lang="en-US" altLang="zh-CN" sz="1865" b="1" dirty="0">
                <a:solidFill>
                  <a:srgbClr val="6FB7D4"/>
                </a:solidFill>
                <a:latin typeface="微软雅黑" panose="020B0503020204020204" pitchFamily="34" charset="-122"/>
                <a:ea typeface="微软雅黑" panose="020B0503020204020204" pitchFamily="34" charset="-122"/>
              </a:endParaRPr>
            </a:p>
          </p:txBody>
        </p:sp>
        <p:sp>
          <p:nvSpPr>
            <p:cNvPr id="40" name="矩形 39"/>
            <p:cNvSpPr/>
            <p:nvPr/>
          </p:nvSpPr>
          <p:spPr>
            <a:xfrm>
              <a:off x="1168733" y="4167819"/>
              <a:ext cx="1966191" cy="379656"/>
            </a:xfrm>
            <a:prstGeom prst="rect">
              <a:avLst/>
            </a:prstGeom>
          </p:spPr>
          <p:txBody>
            <a:bodyPr wrap="square">
              <a:spAutoFit/>
            </a:bodyPr>
            <a:lstStyle/>
            <a:p>
              <a:pPr lvl="0" algn="r"/>
              <a:r>
                <a:rPr lang="zh-CN" altLang="en-US" sz="1865" b="1" dirty="0">
                  <a:solidFill>
                    <a:srgbClr val="0C67AB"/>
                  </a:solidFill>
                  <a:latin typeface="微软雅黑" panose="020B0503020204020204" pitchFamily="34" charset="-122"/>
                  <a:ea typeface="微软雅黑" panose="020B0503020204020204" pitchFamily="34" charset="-122"/>
                  <a:cs typeface="Arial" panose="020B0604020202020204" pitchFamily="34" charset="0"/>
                </a:rPr>
                <a:t>公司成立</a:t>
              </a:r>
              <a:endParaRPr lang="en-US" altLang="zh-CN" sz="1865" b="1" dirty="0">
                <a:solidFill>
                  <a:srgbClr val="0C67AB"/>
                </a:solidFill>
                <a:latin typeface="微软雅黑" panose="020B0503020204020204" pitchFamily="34" charset="-122"/>
                <a:ea typeface="微软雅黑" panose="020B0503020204020204" pitchFamily="34" charset="-122"/>
              </a:endParaRPr>
            </a:p>
          </p:txBody>
        </p:sp>
        <p:sp>
          <p:nvSpPr>
            <p:cNvPr id="43" name="矩形 42"/>
            <p:cNvSpPr/>
            <p:nvPr/>
          </p:nvSpPr>
          <p:spPr>
            <a:xfrm>
              <a:off x="4233213" y="4134674"/>
              <a:ext cx="1966191" cy="379656"/>
            </a:xfrm>
            <a:prstGeom prst="rect">
              <a:avLst/>
            </a:prstGeom>
          </p:spPr>
          <p:txBody>
            <a:bodyPr wrap="square">
              <a:spAutoFit/>
            </a:bodyPr>
            <a:lstStyle/>
            <a:p>
              <a:pPr lvl="0" algn="r"/>
              <a:r>
                <a:rPr lang="zh-CN" altLang="en-US" sz="1865" b="1" dirty="0">
                  <a:solidFill>
                    <a:srgbClr val="1F4E79"/>
                  </a:solidFill>
                  <a:latin typeface="微软雅黑" panose="020B0503020204020204" pitchFamily="34" charset="-122"/>
                  <a:ea typeface="微软雅黑" panose="020B0503020204020204" pitchFamily="34" charset="-122"/>
                </a:rPr>
                <a:t>集团成立</a:t>
              </a:r>
              <a:endParaRPr lang="en-US" altLang="zh-CN" sz="1865" b="1" dirty="0">
                <a:solidFill>
                  <a:srgbClr val="1F4E79"/>
                </a:solidFill>
                <a:latin typeface="微软雅黑" panose="020B0503020204020204" pitchFamily="34" charset="-122"/>
                <a:ea typeface="微软雅黑" panose="020B0503020204020204" pitchFamily="34" charset="-122"/>
              </a:endParaRPr>
            </a:p>
          </p:txBody>
        </p:sp>
        <p:sp>
          <p:nvSpPr>
            <p:cNvPr id="45" name="矩形 44"/>
            <p:cNvSpPr/>
            <p:nvPr/>
          </p:nvSpPr>
          <p:spPr>
            <a:xfrm>
              <a:off x="1056192" y="3415309"/>
              <a:ext cx="1256161" cy="398780"/>
            </a:xfrm>
            <a:prstGeom prst="rect">
              <a:avLst/>
            </a:prstGeom>
          </p:spPr>
          <p:txBody>
            <a:bodyPr wrap="square">
              <a:spAutoFit/>
            </a:bodyPr>
            <a:lstStyle/>
            <a:p>
              <a:pPr lvl="0" algn="ctr"/>
              <a:r>
                <a:rPr lang="en-US" altLang="zh-CN" sz="2000" dirty="0">
                  <a:solidFill>
                    <a:srgbClr val="FFFFFF"/>
                  </a:solidFill>
                  <a:effectLst>
                    <a:outerShdw blurRad="38100" dist="38100" dir="2700000" algn="tl">
                      <a:srgbClr val="000000">
                        <a:alpha val="43137"/>
                      </a:srgbClr>
                    </a:outerShdw>
                  </a:effectLst>
                </a:rPr>
                <a:t>1998</a:t>
              </a:r>
              <a:endParaRPr lang="en-US" altLang="zh-CN" sz="2000" dirty="0">
                <a:solidFill>
                  <a:srgbClr val="FFFFFF"/>
                </a:solidFill>
                <a:effectLst>
                  <a:outerShdw blurRad="38100" dist="38100" dir="2700000" algn="tl">
                    <a:srgbClr val="000000">
                      <a:alpha val="43137"/>
                    </a:srgbClr>
                  </a:outerShdw>
                </a:effectLst>
              </a:endParaRPr>
            </a:p>
          </p:txBody>
        </p:sp>
        <p:sp>
          <p:nvSpPr>
            <p:cNvPr id="47" name="矩形 46"/>
            <p:cNvSpPr/>
            <p:nvPr/>
          </p:nvSpPr>
          <p:spPr>
            <a:xfrm>
              <a:off x="2926933" y="3453800"/>
              <a:ext cx="698500" cy="39878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2014</a:t>
              </a:r>
              <a:endParaRPr lang="en-US" altLang="zh-CN" sz="2000" dirty="0">
                <a:solidFill>
                  <a:srgbClr val="FFFFFF"/>
                </a:solidFill>
                <a:effectLst>
                  <a:outerShdw blurRad="38100" dist="38100" dir="2700000" algn="tl">
                    <a:srgbClr val="000000">
                      <a:alpha val="43137"/>
                    </a:srgbClr>
                  </a:outerShdw>
                </a:effectLst>
              </a:endParaRPr>
            </a:p>
          </p:txBody>
        </p:sp>
        <p:sp>
          <p:nvSpPr>
            <p:cNvPr id="50" name="矩形 49"/>
            <p:cNvSpPr/>
            <p:nvPr/>
          </p:nvSpPr>
          <p:spPr>
            <a:xfrm>
              <a:off x="4462079" y="3453859"/>
              <a:ext cx="704039" cy="40011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2016</a:t>
              </a:r>
              <a:endParaRPr lang="en-US" altLang="zh-CN" sz="2000" dirty="0">
                <a:solidFill>
                  <a:srgbClr val="FFFFFF"/>
                </a:solidFill>
                <a:effectLst>
                  <a:outerShdw blurRad="38100" dist="38100" dir="2700000" algn="tl">
                    <a:srgbClr val="000000">
                      <a:alpha val="43137"/>
                    </a:srgbClr>
                  </a:outerShdw>
                </a:effectLst>
              </a:endParaRPr>
            </a:p>
          </p:txBody>
        </p:sp>
        <p:sp>
          <p:nvSpPr>
            <p:cNvPr id="51" name="矩形 50"/>
            <p:cNvSpPr/>
            <p:nvPr/>
          </p:nvSpPr>
          <p:spPr>
            <a:xfrm>
              <a:off x="6137072" y="3472710"/>
              <a:ext cx="704039" cy="400110"/>
            </a:xfrm>
            <a:prstGeom prst="rect">
              <a:avLst/>
            </a:prstGeom>
          </p:spPr>
          <p:txBody>
            <a:bodyPr wrap="none">
              <a:spAutoFit/>
            </a:bodyPr>
            <a:lstStyle/>
            <a:p>
              <a:pPr lvl="0" algn="ctr"/>
              <a:r>
                <a:rPr lang="en-US" altLang="zh-CN" sz="2000" dirty="0">
                  <a:solidFill>
                    <a:srgbClr val="FFFFFF"/>
                  </a:solidFill>
                  <a:effectLst>
                    <a:outerShdw blurRad="38100" dist="38100" dir="2700000" algn="tl">
                      <a:srgbClr val="000000">
                        <a:alpha val="43137"/>
                      </a:srgbClr>
                    </a:outerShdw>
                  </a:effectLst>
                </a:rPr>
                <a:t>2017</a:t>
              </a:r>
              <a:endParaRPr lang="en-US" altLang="zh-CN" sz="2000" dirty="0">
                <a:solidFill>
                  <a:srgbClr val="FFFFFF"/>
                </a:solidFill>
                <a:effectLst>
                  <a:outerShdw blurRad="38100" dist="38100" dir="2700000" algn="tl">
                    <a:srgbClr val="000000">
                      <a:alpha val="43137"/>
                    </a:srgbClr>
                  </a:outerShdw>
                </a:effectLst>
              </a:endParaRPr>
            </a:p>
          </p:txBody>
        </p:sp>
        <p:sp>
          <p:nvSpPr>
            <p:cNvPr id="49" name="矩形 47"/>
            <p:cNvSpPr>
              <a:spLocks noChangeArrowheads="1"/>
            </p:cNvSpPr>
            <p:nvPr/>
          </p:nvSpPr>
          <p:spPr bwMode="auto">
            <a:xfrm>
              <a:off x="1760547" y="4561454"/>
              <a:ext cx="1452563"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p>
              <a:pPr algn="ctr">
                <a:lnSpc>
                  <a:spcPct val="130000"/>
                </a:lnSpc>
                <a:buFont typeface="Arial" panose="020B0604020202020204" pitchFamily="34" charset="0"/>
                <a:buNone/>
              </a:pPr>
              <a:r>
                <a:rPr lang="zh-CN" altLang="en-US" sz="1100" dirty="0">
                  <a:sym typeface="+mn-ea"/>
                </a:rPr>
                <a:t>和晶创立于1998年，2011年在中国创业板上市，股票代码300279。</a:t>
              </a:r>
              <a:endParaRPr lang="zh-CN" altLang="en-US" sz="1100" dirty="0">
                <a:sym typeface="微软雅黑" panose="020B0503020204020204" pitchFamily="34" charset="-122"/>
              </a:endParaRPr>
            </a:p>
          </p:txBody>
        </p:sp>
        <p:sp>
          <p:nvSpPr>
            <p:cNvPr id="53" name="矩形 47"/>
            <p:cNvSpPr>
              <a:spLocks noChangeArrowheads="1"/>
            </p:cNvSpPr>
            <p:nvPr/>
          </p:nvSpPr>
          <p:spPr bwMode="auto">
            <a:xfrm>
              <a:off x="1812727" y="2435439"/>
              <a:ext cx="206819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a:sym typeface="+mn-ea"/>
                </a:rPr>
                <a:t>        中科新瑞与和晶科技于2014年3月完成并购重组，成为和晶科技的全资子公司，是和晶智联战略的实施平台。</a:t>
              </a:r>
              <a:endParaRPr lang="zh-CN" altLang="en-US" sz="1100" dirty="0">
                <a:sym typeface="微软雅黑" panose="020B0503020204020204" pitchFamily="34" charset="-122"/>
              </a:endParaRPr>
            </a:p>
          </p:txBody>
        </p:sp>
        <p:sp>
          <p:nvSpPr>
            <p:cNvPr id="55" name="矩形 47"/>
            <p:cNvSpPr>
              <a:spLocks noChangeArrowheads="1"/>
            </p:cNvSpPr>
            <p:nvPr/>
          </p:nvSpPr>
          <p:spPr bwMode="auto">
            <a:xfrm>
              <a:off x="4809927" y="2429724"/>
              <a:ext cx="1769745"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a:sym typeface="+mn-ea"/>
                </a:rPr>
                <a:t>    澳润科技与和晶科技已于2016年3月完成并购重组，成为和晶科技的全资子公司，是和晶智慧社区战略的重要组成部分。</a:t>
              </a:r>
              <a:endParaRPr lang="zh-CN" altLang="en-US" sz="1100" dirty="0">
                <a:sym typeface="微软雅黑" panose="020B0503020204020204" pitchFamily="34" charset="-122"/>
              </a:endParaRPr>
            </a:p>
          </p:txBody>
        </p:sp>
      </p:grpSp>
      <p:sp>
        <p:nvSpPr>
          <p:cNvPr id="4" name="文本框 3"/>
          <p:cNvSpPr txBox="1"/>
          <p:nvPr/>
        </p:nvSpPr>
        <p:spPr>
          <a:xfrm>
            <a:off x="10874375" y="13906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3" name="图片 2"/>
          <p:cNvPicPr>
            <a:picLocks noChangeAspect="1"/>
          </p:cNvPicPr>
          <p:nvPr/>
        </p:nvPicPr>
        <p:blipFill>
          <a:blip r:embed="rId1" cstate="print"/>
          <a:stretch>
            <a:fillRect/>
          </a:stretch>
        </p:blipFill>
        <p:spPr>
          <a:xfrm>
            <a:off x="10550525" y="19050"/>
            <a:ext cx="1623695" cy="885190"/>
          </a:xfrm>
          <a:prstGeom prst="rect">
            <a:avLst/>
          </a:prstGeom>
        </p:spPr>
      </p:pic>
      <p:pic>
        <p:nvPicPr>
          <p:cNvPr id="5" name="图片 4"/>
          <p:cNvPicPr>
            <a:picLocks noChangeAspect="1"/>
          </p:cNvPicPr>
          <p:nvPr/>
        </p:nvPicPr>
        <p:blipFill>
          <a:blip r:embed="rId1" cstate="print"/>
          <a:stretch>
            <a:fillRect/>
          </a:stretch>
        </p:blipFill>
        <p:spPr>
          <a:xfrm>
            <a:off x="4620895" y="6068695"/>
            <a:ext cx="910590" cy="496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6"/>
                                        </p:tgtEl>
                                        <p:attrNameLst>
                                          <p:attrName>ppt_y</p:attrName>
                                        </p:attrNameLst>
                                      </p:cBhvr>
                                      <p:tavLst>
                                        <p:tav tm="0">
                                          <p:val>
                                            <p:strVal val="#ppt_y"/>
                                          </p:val>
                                        </p:tav>
                                        <p:tav tm="100000">
                                          <p:val>
                                            <p:strVal val="#ppt_y"/>
                                          </p:val>
                                        </p:tav>
                                      </p:tavLst>
                                    </p:anim>
                                    <p:anim calcmode="lin" valueType="num">
                                      <p:cBhvr>
                                        <p:cTn id="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6"/>
                                        </p:tgtEl>
                                      </p:cBhvr>
                                    </p:animEffect>
                                  </p:childTnLst>
                                </p:cTn>
                              </p:par>
                            </p:childTnLst>
                          </p:cTn>
                        </p:par>
                        <p:par>
                          <p:cTn id="12" fill="hold">
                            <p:stCondLst>
                              <p:cond delay="649"/>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500"/>
                                        <p:tgtEl>
                                          <p:spTgt spid="2"/>
                                        </p:tgtEl>
                                      </p:cBhvr>
                                    </p:animEffect>
                                  </p:childTnLst>
                                </p:cTn>
                              </p:par>
                            </p:childTnLst>
                          </p:cTn>
                        </p:par>
                        <p:par>
                          <p:cTn id="16" fill="hold">
                            <p:stCondLst>
                              <p:cond delay="2149"/>
                            </p:stCondLst>
                            <p:childTnLst>
                              <p:par>
                                <p:cTn id="17" presetID="16" presetClass="entr" presetSubtype="21"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childTnLst>
                          </p:cTn>
                        </p:par>
                        <p:par>
                          <p:cTn id="20" fill="hold">
                            <p:stCondLst>
                              <p:cond delay="2649"/>
                            </p:stCondLst>
                            <p:childTnLst>
                              <p:par>
                                <p:cTn id="21" presetID="42"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6"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18" name="图片 17" descr="C:\Users\litan\Desktop\图片2.png图片2"/>
          <p:cNvPicPr>
            <a:picLocks noChangeAspect="1"/>
          </p:cNvPicPr>
          <p:nvPr/>
        </p:nvPicPr>
        <p:blipFill>
          <a:blip r:embed="rId1" cstate="print"/>
          <a:srcRect l="-1327" t="-10366" r="1327" b="-17317"/>
          <a:stretch>
            <a:fillRect/>
          </a:stretch>
        </p:blipFill>
        <p:spPr>
          <a:xfrm>
            <a:off x="38735" y="1894205"/>
            <a:ext cx="4298315" cy="3688080"/>
          </a:xfrm>
          <a:prstGeom prst="ellipse">
            <a:avLst/>
          </a:prstGeom>
        </p:spPr>
      </p:pic>
      <p:sp>
        <p:nvSpPr>
          <p:cNvPr id="23557" name="空心弧 2"/>
          <p:cNvSpPr>
            <a:spLocks noChangeAspect="1" noChangeArrowheads="1"/>
          </p:cNvSpPr>
          <p:nvPr/>
        </p:nvSpPr>
        <p:spPr bwMode="auto">
          <a:xfrm>
            <a:off x="367419" y="1485724"/>
            <a:ext cx="4321175" cy="4319587"/>
          </a:xfrm>
          <a:custGeom>
            <a:avLst/>
            <a:gdLst>
              <a:gd name="T0" fmla="*/ 2162352 w 4320000"/>
              <a:gd name="T1" fmla="*/ 0 h 4320000"/>
              <a:gd name="T2" fmla="*/ 4324700 w 4320000"/>
              <a:gd name="T3" fmla="*/ 2159176 h 4320000"/>
              <a:gd name="T4" fmla="*/ 2162352 w 4320000"/>
              <a:gd name="T5" fmla="*/ 4318347 h 4320000"/>
              <a:gd name="T6" fmla="*/ 2162352 w 4320000"/>
              <a:gd name="T7" fmla="*/ 4188795 h 4320000"/>
              <a:gd name="T8" fmla="*/ 4194960 w 4320000"/>
              <a:gd name="T9" fmla="*/ 2159176 h 4320000"/>
              <a:gd name="T10" fmla="*/ 2162352 w 4320000"/>
              <a:gd name="T11" fmla="*/ 129552 h 4320000"/>
              <a:gd name="T12" fmla="*/ 2162352 w 4320000"/>
              <a:gd name="T13" fmla="*/ 0 h 4320000"/>
              <a:gd name="T14" fmla="*/ 0 60000 65536"/>
              <a:gd name="T15" fmla="*/ 0 60000 65536"/>
              <a:gd name="T16" fmla="*/ 0 60000 65536"/>
              <a:gd name="T17" fmla="*/ 0 60000 65536"/>
              <a:gd name="T18" fmla="*/ 0 60000 65536"/>
              <a:gd name="T19" fmla="*/ 0 60000 65536"/>
              <a:gd name="T20" fmla="*/ 0 60000 65536"/>
              <a:gd name="T21" fmla="*/ 0 w 4320000"/>
              <a:gd name="T22" fmla="*/ 0 h 4320000"/>
              <a:gd name="T23" fmla="*/ 4320000 w 4320000"/>
              <a:gd name="T24" fmla="*/ 4320000 h 43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bg1">
              <a:lumMod val="75000"/>
            </a:schemeClr>
          </a:solidFill>
          <a:ln>
            <a:noFill/>
          </a:ln>
        </p:spPr>
        <p:txBody>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endParaRPr lang="zh-CN" altLang="en-US"/>
          </a:p>
        </p:txBody>
      </p:sp>
      <p:grpSp>
        <p:nvGrpSpPr>
          <p:cNvPr id="3" name="组合 2"/>
          <p:cNvGrpSpPr/>
          <p:nvPr/>
        </p:nvGrpSpPr>
        <p:grpSpPr>
          <a:xfrm>
            <a:off x="4320294" y="2611261"/>
            <a:ext cx="7281862" cy="907733"/>
            <a:chOff x="4320294" y="2611261"/>
            <a:chExt cx="7281862" cy="907733"/>
          </a:xfrm>
        </p:grpSpPr>
        <p:sp>
          <p:nvSpPr>
            <p:cNvPr id="23559" name="椭圆 6"/>
            <p:cNvSpPr>
              <a:spLocks noChangeAspect="1" noChangeArrowheads="1"/>
            </p:cNvSpPr>
            <p:nvPr/>
          </p:nvSpPr>
          <p:spPr bwMode="auto">
            <a:xfrm>
              <a:off x="4320294" y="2836686"/>
              <a:ext cx="450850" cy="44926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3" name="椭圆 12"/>
            <p:cNvSpPr>
              <a:spLocks noChangeAspect="1" noChangeArrowheads="1"/>
            </p:cNvSpPr>
            <p:nvPr/>
          </p:nvSpPr>
          <p:spPr bwMode="auto">
            <a:xfrm>
              <a:off x="7582606" y="2611261"/>
              <a:ext cx="900113" cy="900113"/>
            </a:xfrm>
            <a:prstGeom prst="ellipse">
              <a:avLst/>
            </a:prstGeom>
            <a:solidFill>
              <a:schemeClr val="accent1">
                <a:lumMod val="75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7" name="直接连接符 16"/>
            <p:cNvCxnSpPr>
              <a:cxnSpLocks noChangeShapeType="1"/>
              <a:stCxn id="23559" idx="6"/>
              <a:endCxn id="23563" idx="2"/>
            </p:cNvCxnSpPr>
            <p:nvPr/>
          </p:nvCxnSpPr>
          <p:spPr bwMode="auto">
            <a:xfrm>
              <a:off x="4771144" y="3060524"/>
              <a:ext cx="2811462"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2" name="文本框 23"/>
            <p:cNvSpPr txBox="1">
              <a:spLocks noChangeArrowheads="1"/>
            </p:cNvSpPr>
            <p:nvPr/>
          </p:nvSpPr>
          <p:spPr bwMode="auto">
            <a:xfrm>
              <a:off x="8482719" y="2611261"/>
              <a:ext cx="9956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lnSpc>
                  <a:spcPct val="125000"/>
                </a:lnSpc>
                <a:spcAft>
                  <a:spcPts val="800"/>
                </a:spcAft>
              </a:pPr>
              <a:r>
                <a:rPr lang="zh-CN" altLang="en-US" sz="1600" b="1" dirty="0">
                  <a:solidFill>
                    <a:srgbClr val="2E75B6"/>
                  </a:solidFill>
                  <a:sym typeface="+mn-ea"/>
                </a:rPr>
                <a:t>中科新瑞</a:t>
              </a:r>
              <a:endParaRPr lang="zh-CN" altLang="en-US" sz="1600" b="1" dirty="0">
                <a:solidFill>
                  <a:srgbClr val="2E75B6"/>
                </a:solidFill>
              </a:endParaRPr>
            </a:p>
          </p:txBody>
        </p:sp>
        <p:sp>
          <p:nvSpPr>
            <p:cNvPr id="23575" name="文本框 26"/>
            <p:cNvSpPr txBox="1">
              <a:spLocks noChangeArrowheads="1"/>
            </p:cNvSpPr>
            <p:nvPr/>
          </p:nvSpPr>
          <p:spPr bwMode="auto">
            <a:xfrm>
              <a:off x="8484306" y="2911299"/>
              <a:ext cx="311785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主要的业务范围是智能建筑、智慧社区和智慧城市的系统集成供应</a:t>
              </a:r>
              <a:endParaRPr lang="zh-CN" altLang="en-US" sz="1400" dirty="0">
                <a:solidFill>
                  <a:srgbClr val="595959"/>
                </a:solidFill>
                <a:latin typeface="微软雅黑" panose="020B0503020204020204" pitchFamily="34" charset="-122"/>
              </a:endParaRPr>
            </a:p>
          </p:txBody>
        </p:sp>
      </p:grpSp>
      <p:sp>
        <p:nvSpPr>
          <p:cNvPr id="23583" name="文本框 34"/>
          <p:cNvSpPr txBox="1">
            <a:spLocks noChangeArrowheads="1"/>
          </p:cNvSpPr>
          <p:nvPr/>
        </p:nvSpPr>
        <p:spPr bwMode="auto">
          <a:xfrm>
            <a:off x="956310" y="3168650"/>
            <a:ext cx="256159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4000" b="1" dirty="0">
                <a:solidFill>
                  <a:schemeClr val="bg1"/>
                </a:solidFill>
                <a:effectLst>
                  <a:outerShdw blurRad="38100" dist="38100" dir="2700000" algn="tl">
                    <a:srgbClr val="000000">
                      <a:alpha val="43137"/>
                    </a:srgbClr>
                  </a:outerShdw>
                </a:effectLst>
              </a:rPr>
              <a:t>核心产业</a:t>
            </a:r>
            <a:endParaRPr lang="zh-CN" altLang="en-US" sz="4000" b="1" dirty="0">
              <a:solidFill>
                <a:schemeClr val="bg1"/>
              </a:solidFill>
              <a:effectLst>
                <a:outerShdw blurRad="38100" dist="38100" dir="2700000" algn="tl">
                  <a:srgbClr val="000000">
                    <a:alpha val="43137"/>
                  </a:srgbClr>
                </a:outerShdw>
              </a:effectLst>
            </a:endParaRPr>
          </a:p>
        </p:txBody>
      </p:sp>
      <p:sp>
        <p:nvSpPr>
          <p:cNvPr id="32" name="矩形 31"/>
          <p:cNvSpPr>
            <a:spLocks noChangeArrowheads="1"/>
          </p:cNvSpPr>
          <p:nvPr/>
        </p:nvSpPr>
        <p:spPr bwMode="auto">
          <a:xfrm>
            <a:off x="1066447" y="268288"/>
            <a:ext cx="1984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公司产业结构</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421769" y="1326021"/>
            <a:ext cx="7216775" cy="966788"/>
            <a:chOff x="3421769" y="1376186"/>
            <a:chExt cx="7216775" cy="966788"/>
          </a:xfrm>
        </p:grpSpPr>
        <p:sp>
          <p:nvSpPr>
            <p:cNvPr id="23558" name="椭圆 5"/>
            <p:cNvSpPr>
              <a:spLocks noChangeAspect="1" noChangeArrowheads="1"/>
            </p:cNvSpPr>
            <p:nvPr/>
          </p:nvSpPr>
          <p:spPr bwMode="auto">
            <a:xfrm>
              <a:off x="3421769" y="1668286"/>
              <a:ext cx="449262" cy="44926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dirty="0">
                <a:solidFill>
                  <a:srgbClr val="FFFFFF"/>
                </a:solidFill>
              </a:endParaRPr>
            </a:p>
          </p:txBody>
        </p:sp>
        <p:sp>
          <p:nvSpPr>
            <p:cNvPr id="23562" name="椭圆 11"/>
            <p:cNvSpPr>
              <a:spLocks noChangeAspect="1" noChangeArrowheads="1"/>
            </p:cNvSpPr>
            <p:nvPr/>
          </p:nvSpPr>
          <p:spPr bwMode="auto">
            <a:xfrm>
              <a:off x="5877631" y="1442861"/>
              <a:ext cx="900113" cy="900113"/>
            </a:xfrm>
            <a:prstGeom prst="ellipse">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6" name="直接连接符 4"/>
            <p:cNvCxnSpPr>
              <a:cxnSpLocks noChangeShapeType="1"/>
              <a:stCxn id="23558" idx="6"/>
              <a:endCxn id="23562" idx="2"/>
            </p:cNvCxnSpPr>
            <p:nvPr/>
          </p:nvCxnSpPr>
          <p:spPr bwMode="auto">
            <a:xfrm>
              <a:off x="3871031" y="1893711"/>
              <a:ext cx="200660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0" name="文本框 21"/>
            <p:cNvSpPr txBox="1">
              <a:spLocks noChangeArrowheads="1"/>
            </p:cNvSpPr>
            <p:nvPr/>
          </p:nvSpPr>
          <p:spPr bwMode="auto">
            <a:xfrm>
              <a:off x="6777744" y="1376186"/>
              <a:ext cx="9956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E75B6"/>
                  </a:solidFill>
                </a:rPr>
                <a:t>智能硬件</a:t>
              </a:r>
              <a:endParaRPr lang="zh-CN" altLang="en-US" sz="1600" b="1" dirty="0">
                <a:solidFill>
                  <a:srgbClr val="6FB7D4"/>
                </a:solidFill>
              </a:endParaRPr>
            </a:p>
          </p:txBody>
        </p:sp>
        <p:sp>
          <p:nvSpPr>
            <p:cNvPr id="23574" name="文本框 25"/>
            <p:cNvSpPr txBox="1">
              <a:spLocks noChangeArrowheads="1"/>
            </p:cNvSpPr>
            <p:nvPr/>
          </p:nvSpPr>
          <p:spPr bwMode="auto">
            <a:xfrm>
              <a:off x="6777744" y="1742899"/>
              <a:ext cx="38608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a:lnSpc>
                  <a:spcPct val="120000"/>
                </a:lnSpc>
              </a:pPr>
              <a:r>
                <a:rPr lang="zh-CN" altLang="en-US" sz="1400" dirty="0">
                  <a:solidFill>
                    <a:srgbClr val="595959"/>
                  </a:solidFill>
                  <a:latin typeface="微软雅黑" panose="020B0503020204020204" pitchFamily="34" charset="-122"/>
                  <a:sym typeface="+mn-ea"/>
                </a:rPr>
                <a:t>和晶智能硬件主要业务为各类控制器</a:t>
              </a:r>
              <a:r>
                <a:rPr lang="zh-CN" altLang="en-US" sz="1400" dirty="0">
                  <a:solidFill>
                    <a:srgbClr val="595959"/>
                  </a:solidFill>
                  <a:latin typeface="微软雅黑" panose="020B0503020204020204" pitchFamily="34" charset="-122"/>
                </a:rPr>
                <a:t>。</a:t>
              </a:r>
              <a:endParaRPr lang="zh-CN" altLang="en-US" sz="1400" dirty="0">
                <a:solidFill>
                  <a:srgbClr val="595959"/>
                </a:solidFill>
                <a:latin typeface="微软雅黑" panose="020B0503020204020204" pitchFamily="34" charset="-122"/>
              </a:endParaRPr>
            </a:p>
          </p:txBody>
        </p:sp>
      </p:grpSp>
      <p:grpSp>
        <p:nvGrpSpPr>
          <p:cNvPr id="5" name="组合 4"/>
          <p:cNvGrpSpPr/>
          <p:nvPr/>
        </p:nvGrpSpPr>
        <p:grpSpPr>
          <a:xfrm>
            <a:off x="4256794" y="3774899"/>
            <a:ext cx="7343775" cy="1016706"/>
            <a:chOff x="4256794" y="3774899"/>
            <a:chExt cx="7343775" cy="1016706"/>
          </a:xfrm>
        </p:grpSpPr>
        <p:sp>
          <p:nvSpPr>
            <p:cNvPr id="23560" name="椭圆 7"/>
            <p:cNvSpPr>
              <a:spLocks noChangeAspect="1" noChangeArrowheads="1"/>
            </p:cNvSpPr>
            <p:nvPr/>
          </p:nvSpPr>
          <p:spPr bwMode="auto">
            <a:xfrm>
              <a:off x="4256794" y="4116918"/>
              <a:ext cx="450850" cy="450850"/>
            </a:xfrm>
            <a:prstGeom prst="ellipse">
              <a:avLst/>
            </a:prstGeom>
            <a:solidFill>
              <a:schemeClr val="accent1">
                <a:lumMod val="50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4" name="椭圆 13"/>
            <p:cNvSpPr>
              <a:spLocks noChangeAspect="1" noChangeArrowheads="1"/>
            </p:cNvSpPr>
            <p:nvPr/>
          </p:nvSpPr>
          <p:spPr bwMode="auto">
            <a:xfrm>
              <a:off x="7519106" y="3893080"/>
              <a:ext cx="900113" cy="898525"/>
            </a:xfrm>
            <a:prstGeom prst="ellipse">
              <a:avLst/>
            </a:prstGeom>
            <a:solidFill>
              <a:schemeClr val="accent1">
                <a:lumMod val="50000"/>
              </a:schemeClr>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8" name="直接连接符 18"/>
            <p:cNvCxnSpPr>
              <a:cxnSpLocks noChangeShapeType="1"/>
              <a:stCxn id="23560" idx="6"/>
              <a:endCxn id="23564" idx="2"/>
            </p:cNvCxnSpPr>
            <p:nvPr/>
          </p:nvCxnSpPr>
          <p:spPr bwMode="auto">
            <a:xfrm>
              <a:off x="4707644" y="4342343"/>
              <a:ext cx="2811462"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1" name="文本框 22"/>
            <p:cNvSpPr txBox="1">
              <a:spLocks noChangeArrowheads="1"/>
            </p:cNvSpPr>
            <p:nvPr/>
          </p:nvSpPr>
          <p:spPr bwMode="auto">
            <a:xfrm>
              <a:off x="8482719" y="3774899"/>
              <a:ext cx="995680"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lnSpc>
                  <a:spcPct val="125000"/>
                </a:lnSpc>
                <a:spcAft>
                  <a:spcPts val="800"/>
                </a:spcAft>
              </a:pPr>
              <a:r>
                <a:rPr lang="zh-CN" altLang="en-US" sz="1600" b="1" dirty="0">
                  <a:solidFill>
                    <a:srgbClr val="2E75B6"/>
                  </a:solidFill>
                  <a:sym typeface="+mn-ea"/>
                </a:rPr>
                <a:t>澳润科技</a:t>
              </a:r>
              <a:endParaRPr lang="zh-CN" altLang="en-US" sz="1600" b="1" dirty="0">
                <a:solidFill>
                  <a:srgbClr val="2E75B6"/>
                </a:solidFill>
              </a:endParaRPr>
            </a:p>
            <a:p>
              <a:pPr eaLnBrk="1" hangingPunct="1">
                <a:lnSpc>
                  <a:spcPct val="125000"/>
                </a:lnSpc>
                <a:spcAft>
                  <a:spcPts val="800"/>
                </a:spcAft>
              </a:pPr>
              <a:endParaRPr lang="zh-CN" altLang="en-US" sz="1600" b="1" dirty="0">
                <a:solidFill>
                  <a:srgbClr val="1F4E79"/>
                </a:solidFill>
              </a:endParaRPr>
            </a:p>
          </p:txBody>
        </p:sp>
        <p:sp>
          <p:nvSpPr>
            <p:cNvPr id="23576" name="文本框 27"/>
            <p:cNvSpPr txBox="1">
              <a:spLocks noChangeArrowheads="1"/>
            </p:cNvSpPr>
            <p:nvPr/>
          </p:nvSpPr>
          <p:spPr bwMode="auto">
            <a:xfrm>
              <a:off x="8482719" y="4144786"/>
              <a:ext cx="311785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是中国领先的广播电视网络技术和应用服务解决方案提供商</a:t>
              </a:r>
              <a:endParaRPr lang="zh-CN" altLang="en-US" sz="1400" dirty="0">
                <a:solidFill>
                  <a:srgbClr val="595959"/>
                </a:solidFill>
                <a:latin typeface="微软雅黑" panose="020B0503020204020204" pitchFamily="34" charset="-122"/>
              </a:endParaRPr>
            </a:p>
          </p:txBody>
        </p:sp>
      </p:grpSp>
      <p:grpSp>
        <p:nvGrpSpPr>
          <p:cNvPr id="6" name="组合 5"/>
          <p:cNvGrpSpPr/>
          <p:nvPr/>
        </p:nvGrpSpPr>
        <p:grpSpPr>
          <a:xfrm>
            <a:off x="3421769" y="4946474"/>
            <a:ext cx="7361989" cy="1309628"/>
            <a:chOff x="3421769" y="4946474"/>
            <a:chExt cx="7361989" cy="1309628"/>
          </a:xfrm>
        </p:grpSpPr>
        <p:sp>
          <p:nvSpPr>
            <p:cNvPr id="23561" name="椭圆 10"/>
            <p:cNvSpPr>
              <a:spLocks noChangeAspect="1" noChangeArrowheads="1"/>
            </p:cNvSpPr>
            <p:nvPr/>
          </p:nvSpPr>
          <p:spPr bwMode="auto">
            <a:xfrm>
              <a:off x="3421769" y="5171899"/>
              <a:ext cx="449262" cy="44926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sp>
          <p:nvSpPr>
            <p:cNvPr id="23565" name="椭圆 14"/>
            <p:cNvSpPr>
              <a:spLocks noChangeAspect="1" noChangeArrowheads="1"/>
            </p:cNvSpPr>
            <p:nvPr/>
          </p:nvSpPr>
          <p:spPr bwMode="auto">
            <a:xfrm>
              <a:off x="5877631" y="4946474"/>
              <a:ext cx="900113" cy="900112"/>
            </a:xfrm>
            <a:prstGeom prst="ellipse">
              <a:avLst/>
            </a:prstGeom>
            <a:solidFill>
              <a:srgbClr val="225877"/>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3569" name="直接连接符 20"/>
            <p:cNvCxnSpPr>
              <a:cxnSpLocks noChangeShapeType="1"/>
              <a:stCxn id="23561" idx="6"/>
              <a:endCxn id="23565" idx="2"/>
            </p:cNvCxnSpPr>
            <p:nvPr/>
          </p:nvCxnSpPr>
          <p:spPr bwMode="auto">
            <a:xfrm>
              <a:off x="3871031" y="5397324"/>
              <a:ext cx="2006600" cy="0"/>
            </a:xfrm>
            <a:prstGeom prst="line">
              <a:avLst/>
            </a:prstGeom>
            <a:noFill/>
            <a:ln w="9525">
              <a:solidFill>
                <a:srgbClr val="BFBFBF"/>
              </a:solidFill>
              <a:round/>
            </a:ln>
            <a:extLst>
              <a:ext uri="{909E8E84-426E-40DD-AFC4-6F175D3DCCD1}">
                <a14:hiddenFill xmlns:a14="http://schemas.microsoft.com/office/drawing/2010/main">
                  <a:noFill/>
                </a14:hiddenFill>
              </a:ext>
            </a:extLst>
          </p:spPr>
        </p:cxnSp>
        <p:sp>
          <p:nvSpPr>
            <p:cNvPr id="23573" name="文本框 24"/>
            <p:cNvSpPr txBox="1">
              <a:spLocks noChangeArrowheads="1"/>
            </p:cNvSpPr>
            <p:nvPr/>
          </p:nvSpPr>
          <p:spPr bwMode="auto">
            <a:xfrm>
              <a:off x="6925381" y="5002360"/>
              <a:ext cx="9956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eaLnBrk="1" hangingPunct="1">
                <a:lnSpc>
                  <a:spcPct val="125000"/>
                </a:lnSpc>
                <a:spcAft>
                  <a:spcPts val="800"/>
                </a:spcAft>
              </a:pPr>
              <a:r>
                <a:rPr lang="zh-CN" altLang="en-US" sz="1600" b="1" dirty="0">
                  <a:solidFill>
                    <a:srgbClr val="2E75B6"/>
                  </a:solidFill>
                </a:rPr>
                <a:t>环宇万维</a:t>
              </a:r>
              <a:endParaRPr lang="zh-CN" altLang="en-US" sz="1600" b="1" dirty="0">
                <a:solidFill>
                  <a:srgbClr val="2E75B6"/>
                </a:solidFill>
              </a:endParaRPr>
            </a:p>
          </p:txBody>
        </p:sp>
        <p:sp>
          <p:nvSpPr>
            <p:cNvPr id="23577" name="文本框 28"/>
            <p:cNvSpPr txBox="1">
              <a:spLocks noChangeArrowheads="1"/>
            </p:cNvSpPr>
            <p:nvPr/>
          </p:nvSpPr>
          <p:spPr bwMode="auto">
            <a:xfrm>
              <a:off x="6922958" y="5389962"/>
              <a:ext cx="3860800"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nSpc>
                  <a:spcPct val="120000"/>
                </a:lnSpc>
              </a:pPr>
              <a:r>
                <a:rPr lang="zh-CN" altLang="en-US" sz="1400" dirty="0">
                  <a:solidFill>
                    <a:srgbClr val="595959"/>
                  </a:solidFill>
                  <a:latin typeface="微软雅黑" panose="020B0503020204020204" pitchFamily="34" charset="-122"/>
                  <a:sym typeface="+mn-ea"/>
                </a:rPr>
                <a:t>以幼儿园园长、教师、家长为服务对象，研发“智慧树”幼教云平台，专注于打造家园共育一体化服务平台。</a:t>
              </a:r>
              <a:endParaRPr lang="zh-CN" altLang="en-US" sz="1400" dirty="0">
                <a:solidFill>
                  <a:srgbClr val="595959"/>
                </a:solidFill>
                <a:latin typeface="方正细圆简体" pitchFamily="2" charset="-122"/>
                <a:ea typeface="方正细圆简体" pitchFamily="2" charset="-122"/>
              </a:endParaRPr>
            </a:p>
          </p:txBody>
        </p:sp>
      </p:grpSp>
      <p:pic>
        <p:nvPicPr>
          <p:cNvPr id="10" name="图片 9"/>
          <p:cNvPicPr>
            <a:picLocks noChangeAspect="1"/>
          </p:cNvPicPr>
          <p:nvPr/>
        </p:nvPicPr>
        <p:blipFill>
          <a:blip r:embed="rId2" cstate="print"/>
          <a:stretch>
            <a:fillRect/>
          </a:stretch>
        </p:blipFill>
        <p:spPr>
          <a:xfrm>
            <a:off x="10535285" y="45085"/>
            <a:ext cx="1623695" cy="88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750"/>
                            </p:stCondLst>
                            <p:childTnLst>
                              <p:par>
                                <p:cTn id="13" presetID="21" presetClass="entr" presetSubtype="1" fill="hold" grpId="0" nodeType="afterEffect">
                                  <p:stCondLst>
                                    <p:cond delay="0"/>
                                  </p:stCondLst>
                                  <p:childTnLst>
                                    <p:set>
                                      <p:cBhvr>
                                        <p:cTn id="14" dur="1" fill="hold">
                                          <p:stCondLst>
                                            <p:cond delay="0"/>
                                          </p:stCondLst>
                                        </p:cTn>
                                        <p:tgtEl>
                                          <p:spTgt spid="23583"/>
                                        </p:tgtEl>
                                        <p:attrNameLst>
                                          <p:attrName>style.visibility</p:attrName>
                                        </p:attrNameLst>
                                      </p:cBhvr>
                                      <p:to>
                                        <p:strVal val="visible"/>
                                      </p:to>
                                    </p:set>
                                    <p:animEffect transition="in" filter="wheel(1)">
                                      <p:cBhvr>
                                        <p:cTn id="15" dur="2000"/>
                                        <p:tgtEl>
                                          <p:spTgt spid="23583"/>
                                        </p:tgtEl>
                                      </p:cBhvr>
                                    </p:animEffect>
                                  </p:childTnLst>
                                </p:cTn>
                              </p:par>
                            </p:childTnLst>
                          </p:cTn>
                        </p:par>
                        <p:par>
                          <p:cTn id="16" fill="hold">
                            <p:stCondLst>
                              <p:cond delay="2750"/>
                            </p:stCondLst>
                            <p:childTnLst>
                              <p:par>
                                <p:cTn id="17" presetID="22" presetClass="entr" presetSubtype="1" fill="hold" grpId="0" nodeType="afterEffect">
                                  <p:stCondLst>
                                    <p:cond delay="0"/>
                                  </p:stCondLst>
                                  <p:childTnLst>
                                    <p:set>
                                      <p:cBhvr>
                                        <p:cTn id="18" dur="1" fill="hold">
                                          <p:stCondLst>
                                            <p:cond delay="0"/>
                                          </p:stCondLst>
                                        </p:cTn>
                                        <p:tgtEl>
                                          <p:spTgt spid="23557"/>
                                        </p:tgtEl>
                                        <p:attrNameLst>
                                          <p:attrName>style.visibility</p:attrName>
                                        </p:attrNameLst>
                                      </p:cBhvr>
                                      <p:to>
                                        <p:strVal val="visible"/>
                                      </p:to>
                                    </p:set>
                                    <p:animEffect transition="in" filter="wipe(up)">
                                      <p:cBhvr>
                                        <p:cTn id="19" dur="500"/>
                                        <p:tgtEl>
                                          <p:spTgt spid="23557"/>
                                        </p:tgtEl>
                                      </p:cBhvr>
                                    </p:animEffect>
                                  </p:childTnLst>
                                </p:cTn>
                              </p:par>
                            </p:childTnLst>
                          </p:cTn>
                        </p:par>
                        <p:par>
                          <p:cTn id="20" fill="hold">
                            <p:stCondLst>
                              <p:cond delay="325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375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425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475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83" grpId="0" bldLvl="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文本框 61"/>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pic>
        <p:nvPicPr>
          <p:cNvPr id="61" name="图片 60"/>
          <p:cNvPicPr>
            <a:picLocks noChangeAspect="1"/>
          </p:cNvPicPr>
          <p:nvPr/>
        </p:nvPicPr>
        <p:blipFill>
          <a:blip r:embed="rId1" cstate="print"/>
          <a:stretch>
            <a:fillRect/>
          </a:stretch>
        </p:blipFill>
        <p:spPr>
          <a:xfrm>
            <a:off x="10535285" y="45085"/>
            <a:ext cx="1623695" cy="885190"/>
          </a:xfrm>
          <a:prstGeom prst="rect">
            <a:avLst/>
          </a:prstGeom>
        </p:spPr>
      </p:pic>
      <p:grpSp>
        <p:nvGrpSpPr>
          <p:cNvPr id="5" name="组合 4"/>
          <p:cNvGrpSpPr/>
          <p:nvPr/>
        </p:nvGrpSpPr>
        <p:grpSpPr>
          <a:xfrm>
            <a:off x="4223986" y="1643063"/>
            <a:ext cx="1079500" cy="2194027"/>
            <a:chOff x="4223986" y="1643063"/>
            <a:chExt cx="1079500" cy="2194027"/>
          </a:xfrm>
        </p:grpSpPr>
        <p:sp>
          <p:nvSpPr>
            <p:cNvPr id="24605" name="圆角矩形 9"/>
            <p:cNvSpPr>
              <a:spLocks noChangeAspect="1" noChangeArrowheads="1"/>
            </p:cNvSpPr>
            <p:nvPr/>
          </p:nvSpPr>
          <p:spPr bwMode="auto">
            <a:xfrm rot="2700000">
              <a:off x="4223986" y="1643063"/>
              <a:ext cx="1079500" cy="1079500"/>
            </a:xfrm>
            <a:prstGeom prst="roundRect">
              <a:avLst>
                <a:gd name="adj" fmla="val 30000"/>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5" name="直接连接符 19"/>
            <p:cNvCxnSpPr>
              <a:cxnSpLocks noChangeShapeType="1"/>
            </p:cNvCxnSpPr>
            <p:nvPr/>
          </p:nvCxnSpPr>
          <p:spPr bwMode="auto">
            <a:xfrm>
              <a:off x="4763736" y="2813050"/>
              <a:ext cx="0" cy="539750"/>
            </a:xfrm>
            <a:prstGeom prst="line">
              <a:avLst/>
            </a:prstGeom>
            <a:noFill/>
            <a:ln w="19050">
              <a:solidFill>
                <a:srgbClr val="354B5E"/>
              </a:solidFill>
              <a:round/>
            </a:ln>
            <a:extLst>
              <a:ext uri="{909E8E84-426E-40DD-AFC4-6F175D3DCCD1}">
                <a14:hiddenFill xmlns:a14="http://schemas.microsoft.com/office/drawing/2010/main">
                  <a:noFill/>
                </a14:hiddenFill>
              </a:ext>
            </a:extLst>
          </p:spPr>
        </p:cxnSp>
        <p:sp>
          <p:nvSpPr>
            <p:cNvPr id="24586" name="文本框 24"/>
            <p:cNvSpPr txBox="1">
              <a:spLocks noChangeArrowheads="1"/>
            </p:cNvSpPr>
            <p:nvPr/>
          </p:nvSpPr>
          <p:spPr bwMode="auto">
            <a:xfrm>
              <a:off x="4363626" y="3465513"/>
              <a:ext cx="800219" cy="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354B5E"/>
                  </a:solidFill>
                </a:rPr>
                <a:t>项目二</a:t>
              </a:r>
              <a:endParaRPr lang="zh-CN" altLang="en-US" sz="1600" b="1" dirty="0">
                <a:solidFill>
                  <a:srgbClr val="354B5E"/>
                </a:solidFill>
              </a:endParaRPr>
            </a:p>
          </p:txBody>
        </p:sp>
      </p:grpSp>
      <p:sp>
        <p:nvSpPr>
          <p:cNvPr id="32" name="矩形 31"/>
          <p:cNvSpPr>
            <a:spLocks noChangeArrowheads="1"/>
          </p:cNvSpPr>
          <p:nvPr/>
        </p:nvSpPr>
        <p:spPr bwMode="auto">
          <a:xfrm>
            <a:off x="551815" y="3865880"/>
            <a:ext cx="296418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zh-CN" altLang="en-US" sz="1100" dirty="0" smtClean="0">
                <a:sym typeface="+mn-ea"/>
              </a:rPr>
              <a:t>    和晶智能硬件主要业务为各类控制器。拥有国际一流的研发能力及先进的实验室。产品门类已涵盖家电控制器、工业类控制器、通讯类控制器及汽车电子。取得</a:t>
            </a:r>
            <a:r>
              <a:rPr lang="en-US" altLang="zh-CN" sz="1100" dirty="0" smtClean="0">
                <a:sym typeface="+mn-ea"/>
              </a:rPr>
              <a:t>BSH</a:t>
            </a:r>
            <a:r>
              <a:rPr lang="zh-CN" altLang="en-US" sz="1100" dirty="0" smtClean="0">
                <a:sym typeface="+mn-ea"/>
              </a:rPr>
              <a:t>、三星、海尔、海信、诺基亚、爱立信、北京汽车等的供应商资质。工厂管理流程按照</a:t>
            </a:r>
            <a:r>
              <a:rPr lang="en-US" altLang="zh-CN" sz="1100" dirty="0" smtClean="0">
                <a:sym typeface="+mn-ea"/>
              </a:rPr>
              <a:t>IATF16949</a:t>
            </a:r>
            <a:r>
              <a:rPr lang="zh-CN" altLang="en-US" sz="1100" dirty="0" smtClean="0">
                <a:sym typeface="+mn-ea"/>
              </a:rPr>
              <a:t>标准建立。采用</a:t>
            </a:r>
            <a:r>
              <a:rPr lang="zh-CN" altLang="zh-CN" sz="1100" dirty="0" smtClean="0">
                <a:sym typeface="+mn-ea"/>
              </a:rPr>
              <a:t>E</a:t>
            </a:r>
            <a:r>
              <a:rPr lang="en-US" altLang="zh-CN" sz="1100" dirty="0" smtClean="0">
                <a:sym typeface="+mn-ea"/>
              </a:rPr>
              <a:t>RP</a:t>
            </a:r>
            <a:r>
              <a:rPr lang="zh-CN" altLang="en-US" sz="1100" dirty="0" smtClean="0">
                <a:sym typeface="+mn-ea"/>
              </a:rPr>
              <a:t>、</a:t>
            </a:r>
            <a:r>
              <a:rPr lang="en-US" altLang="zh-CN" sz="1100" dirty="0" smtClean="0">
                <a:sym typeface="+mn-ea"/>
              </a:rPr>
              <a:t>MES</a:t>
            </a:r>
            <a:r>
              <a:rPr lang="zh-CN" altLang="en-US" sz="1100" dirty="0" smtClean="0">
                <a:sym typeface="+mn-ea"/>
              </a:rPr>
              <a:t>等国际先进管理手段。</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p:cNvSpPr>
            <a:spLocks noChangeArrowheads="1"/>
          </p:cNvSpPr>
          <p:nvPr/>
        </p:nvSpPr>
        <p:spPr bwMode="auto">
          <a:xfrm>
            <a:off x="3583940" y="3869690"/>
            <a:ext cx="2431415"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en-US" altLang="zh-CN" sz="1100" dirty="0" smtClean="0">
                <a:sym typeface="+mn-ea"/>
              </a:rPr>
              <a:t>      </a:t>
            </a:r>
            <a:r>
              <a:rPr lang="zh-CN" altLang="en-US" sz="1100" dirty="0" smtClean="0">
                <a:sym typeface="+mn-ea"/>
              </a:rPr>
              <a:t>澳润科技现致力以家庭智能机顶盒为入口的</a:t>
            </a:r>
            <a:r>
              <a:rPr lang="zh-CN" altLang="zh-CN" sz="1100" dirty="0" smtClean="0">
                <a:sym typeface="+mn-ea"/>
              </a:rPr>
              <a:t>集</a:t>
            </a:r>
            <a:r>
              <a:rPr lang="zh-CN" altLang="en-US" sz="1100" dirty="0" smtClean="0">
                <a:sym typeface="+mn-ea"/>
              </a:rPr>
              <a:t>影视观赏，互动</a:t>
            </a:r>
            <a:r>
              <a:rPr lang="zh-CN" altLang="zh-CN" sz="1100" dirty="0" smtClean="0">
                <a:sym typeface="+mn-ea"/>
              </a:rPr>
              <a:t>娱乐</a:t>
            </a:r>
            <a:r>
              <a:rPr lang="zh-CN" altLang="zh-CN" sz="1100" dirty="0">
                <a:sym typeface="+mn-ea"/>
              </a:rPr>
              <a:t>、信息服务、社会服务于</a:t>
            </a:r>
            <a:r>
              <a:rPr lang="zh-CN" altLang="zh-CN" sz="1100" dirty="0" smtClean="0">
                <a:sym typeface="+mn-ea"/>
              </a:rPr>
              <a:t>一体的</a:t>
            </a:r>
            <a:r>
              <a:rPr lang="zh-CN" altLang="en-US" sz="1100" dirty="0" smtClean="0">
                <a:sym typeface="+mn-ea"/>
              </a:rPr>
              <a:t>用户服务模式打造，通过与各省广电的紧密合作，加快智能机顶盒的普及，在此基础上积极探索增值业务新模式。</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a:spLocks noChangeArrowheads="1"/>
          </p:cNvSpPr>
          <p:nvPr/>
        </p:nvSpPr>
        <p:spPr bwMode="auto">
          <a:xfrm>
            <a:off x="6144895" y="3847465"/>
            <a:ext cx="2527935"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30000"/>
              </a:lnSpc>
              <a:buFont typeface="Arial" panose="020B0604020202020204" pitchFamily="34" charset="0"/>
              <a:buNone/>
            </a:pPr>
            <a:r>
              <a:rPr lang="en-US" altLang="zh-CN" sz="1100" dirty="0" smtClean="0">
                <a:sym typeface="+mn-ea"/>
              </a:rPr>
              <a:t>        </a:t>
            </a:r>
            <a:r>
              <a:rPr lang="zh-CN" altLang="en-US" sz="1100" dirty="0" smtClean="0">
                <a:sym typeface="+mn-ea"/>
              </a:rPr>
              <a:t>无锡中</a:t>
            </a:r>
            <a:r>
              <a:rPr lang="zh-CN" altLang="en-US" sz="1100" dirty="0">
                <a:sym typeface="+mn-ea"/>
              </a:rPr>
              <a:t>科新瑞系统集成有限公司创立于</a:t>
            </a:r>
            <a:r>
              <a:rPr lang="en-US" altLang="zh-CN" sz="1100" dirty="0">
                <a:sym typeface="+mn-ea"/>
              </a:rPr>
              <a:t>2001</a:t>
            </a:r>
            <a:r>
              <a:rPr lang="zh-CN" altLang="en-US" sz="1100" dirty="0">
                <a:sym typeface="+mn-ea"/>
              </a:rPr>
              <a:t>年</a:t>
            </a:r>
            <a:r>
              <a:rPr lang="en-US" altLang="zh-CN" sz="1100" dirty="0">
                <a:sym typeface="+mn-ea"/>
              </a:rPr>
              <a:t>6</a:t>
            </a:r>
            <a:r>
              <a:rPr lang="zh-CN" altLang="en-US" sz="1100" dirty="0">
                <a:sym typeface="+mn-ea"/>
              </a:rPr>
              <a:t>月</a:t>
            </a:r>
            <a:r>
              <a:rPr lang="zh-CN" altLang="en-US" sz="1100" dirty="0" smtClean="0">
                <a:sym typeface="+mn-ea"/>
              </a:rPr>
              <a:t>，</a:t>
            </a:r>
            <a:r>
              <a:rPr lang="zh-CN" altLang="zh-CN" sz="1100" dirty="0">
                <a:sym typeface="+mn-ea"/>
              </a:rPr>
              <a:t>主要的业务范围是智能建筑、智慧社区和智慧城市的系统集成供应</a:t>
            </a:r>
            <a:r>
              <a:rPr lang="en-US" altLang="zh-CN" sz="1100" dirty="0">
                <a:sym typeface="+mn-ea"/>
              </a:rPr>
              <a:t>, </a:t>
            </a:r>
            <a:r>
              <a:rPr lang="zh-CN" altLang="en-US" sz="1100" dirty="0" smtClean="0">
                <a:sym typeface="+mn-ea"/>
              </a:rPr>
              <a:t>在江苏地区具备较强影响力。</a:t>
            </a:r>
            <a:r>
              <a:rPr lang="zh-CN" altLang="en-US" sz="1100" dirty="0">
                <a:sym typeface="+mn-ea"/>
              </a:rPr>
              <a:t>当前主要客户为政府、教育、医疗、电</a:t>
            </a:r>
            <a:r>
              <a:rPr lang="zh-CN" altLang="en-US" sz="1100" dirty="0" smtClean="0">
                <a:sym typeface="+mn-ea"/>
              </a:rPr>
              <a:t>力等行业及各类大型企事业单位。</a:t>
            </a:r>
            <a:endParaRPr lang="zh-CN" altLang="en-US" sz="11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a:spLocks noChangeArrowheads="1"/>
          </p:cNvSpPr>
          <p:nvPr/>
        </p:nvSpPr>
        <p:spPr bwMode="auto">
          <a:xfrm>
            <a:off x="8672830" y="3801745"/>
            <a:ext cx="33210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defTabSz="1474470">
              <a:lnSpc>
                <a:spcPct val="150000"/>
              </a:lnSpc>
            </a:pPr>
            <a:r>
              <a:rPr lang="en-US" altLang="zh-CN" sz="1100" dirty="0">
                <a:sym typeface="+mn-ea"/>
              </a:rPr>
              <a:t>   </a:t>
            </a:r>
            <a:r>
              <a:rPr lang="zh-CN" altLang="en-US" sz="1100" dirty="0">
                <a:sym typeface="+mn-ea"/>
              </a:rPr>
              <a:t>环宇万维积极把握</a:t>
            </a:r>
            <a:r>
              <a:rPr lang="en-US" altLang="zh-CN" sz="1100" dirty="0">
                <a:sym typeface="+mn-ea"/>
              </a:rPr>
              <a:t>“</a:t>
            </a:r>
            <a:r>
              <a:rPr lang="zh-CN" altLang="en-US" sz="1100" dirty="0">
                <a:sym typeface="+mn-ea"/>
              </a:rPr>
              <a:t>互联网</a:t>
            </a:r>
            <a:r>
              <a:rPr lang="en-US" altLang="zh-CN" sz="1100" dirty="0">
                <a:sym typeface="+mn-ea"/>
              </a:rPr>
              <a:t>+</a:t>
            </a:r>
            <a:r>
              <a:rPr lang="zh-CN" altLang="en-US" sz="1100" dirty="0">
                <a:sym typeface="+mn-ea"/>
              </a:rPr>
              <a:t>教育</a:t>
            </a:r>
            <a:r>
              <a:rPr lang="en-US" altLang="zh-CN" sz="1100" dirty="0">
                <a:sym typeface="+mn-ea"/>
              </a:rPr>
              <a:t>”</a:t>
            </a:r>
            <a:r>
              <a:rPr lang="zh-CN" altLang="en-US" sz="1100" dirty="0">
                <a:sym typeface="+mn-ea"/>
              </a:rPr>
              <a:t>的发展契机，以幼儿园园长、教师、家长为服务对象，研发</a:t>
            </a:r>
            <a:r>
              <a:rPr lang="en-US" altLang="zh-CN" sz="1100" dirty="0">
                <a:sym typeface="+mn-ea"/>
              </a:rPr>
              <a:t>“</a:t>
            </a:r>
            <a:r>
              <a:rPr lang="zh-CN" altLang="en-US" sz="1100" dirty="0">
                <a:sym typeface="+mn-ea"/>
              </a:rPr>
              <a:t>智慧树</a:t>
            </a:r>
            <a:r>
              <a:rPr lang="en-US" altLang="zh-CN" sz="1100" dirty="0">
                <a:sym typeface="+mn-ea"/>
              </a:rPr>
              <a:t>”</a:t>
            </a:r>
            <a:r>
              <a:rPr lang="zh-CN" altLang="en-US" sz="1100" dirty="0">
                <a:sym typeface="+mn-ea"/>
              </a:rPr>
              <a:t>幼教云平台，专注于打造家园共育一体化服务平台。</a:t>
            </a:r>
            <a:endParaRPr lang="zh-CN" altLang="en-US" sz="1100" dirty="0"/>
          </a:p>
          <a:p>
            <a:pPr defTabSz="1474470">
              <a:lnSpc>
                <a:spcPct val="150000"/>
              </a:lnSpc>
            </a:pPr>
            <a:r>
              <a:rPr lang="en-US" altLang="zh-CN" sz="1100" dirty="0">
                <a:sym typeface="+mn-ea"/>
              </a:rPr>
              <a:t>           “</a:t>
            </a:r>
            <a:r>
              <a:rPr lang="zh-CN" altLang="en-US" sz="1100" dirty="0">
                <a:sym typeface="+mn-ea"/>
              </a:rPr>
              <a:t>智慧树</a:t>
            </a:r>
            <a:r>
              <a:rPr lang="en-US" altLang="zh-CN" sz="1100" dirty="0">
                <a:sym typeface="+mn-ea"/>
              </a:rPr>
              <a:t>”</a:t>
            </a:r>
            <a:r>
              <a:rPr lang="zh-CN" altLang="en-US" sz="1100" dirty="0">
                <a:sym typeface="+mn-ea"/>
              </a:rPr>
              <a:t>是国内最大的幼教互动云平台，服务幼儿园数量超过</a:t>
            </a:r>
            <a:r>
              <a:rPr lang="en-US" altLang="zh-CN" sz="1100" dirty="0">
                <a:sym typeface="+mn-ea"/>
              </a:rPr>
              <a:t>12</a:t>
            </a:r>
            <a:r>
              <a:rPr lang="zh-CN" altLang="en-US" sz="1100" dirty="0">
                <a:sym typeface="+mn-ea"/>
              </a:rPr>
              <a:t>万家，总用户量超过</a:t>
            </a:r>
            <a:r>
              <a:rPr lang="en-US" altLang="zh-CN" sz="1100" dirty="0">
                <a:sym typeface="+mn-ea"/>
              </a:rPr>
              <a:t>26</a:t>
            </a:r>
            <a:r>
              <a:rPr lang="zh-CN" altLang="en-US" sz="1100" dirty="0">
                <a:sym typeface="+mn-ea"/>
              </a:rPr>
              <a:t>00万，月活用户</a:t>
            </a:r>
            <a:r>
              <a:rPr lang="en-US" altLang="zh-CN" sz="1100" dirty="0">
                <a:sym typeface="+mn-ea"/>
              </a:rPr>
              <a:t>800</a:t>
            </a:r>
            <a:r>
              <a:rPr lang="zh-CN" altLang="en-US" sz="1100" dirty="0">
                <a:sym typeface="+mn-ea"/>
              </a:rPr>
              <a:t>万。业务范围覆盖全国</a:t>
            </a:r>
            <a:r>
              <a:rPr lang="en-US" altLang="zh-CN" sz="1100" dirty="0">
                <a:sym typeface="+mn-ea"/>
              </a:rPr>
              <a:t>32</a:t>
            </a:r>
            <a:r>
              <a:rPr lang="zh-CN" altLang="en-US" sz="1100" dirty="0">
                <a:sym typeface="+mn-ea"/>
              </a:rPr>
              <a:t>个省级行政区及近</a:t>
            </a:r>
            <a:r>
              <a:rPr lang="en-US" altLang="zh-CN" sz="1100" dirty="0">
                <a:sym typeface="+mn-ea"/>
              </a:rPr>
              <a:t>300</a:t>
            </a:r>
            <a:r>
              <a:rPr lang="zh-CN" altLang="en-US" sz="1100" dirty="0">
                <a:sym typeface="+mn-ea"/>
              </a:rPr>
              <a:t>个省辖地级市。</a:t>
            </a:r>
            <a:endParaRPr lang="en-US" altLang="zh-CN" sz="1100" dirty="0">
              <a:solidFill>
                <a:srgbClr val="595959"/>
              </a:solidFill>
              <a:latin typeface="微软雅黑" panose="020B0503020204020204" pitchFamily="34" charset="-122"/>
              <a:ea typeface="微软雅黑" panose="020B0503020204020204" pitchFamily="34" charset="-122"/>
              <a:sym typeface="+mn-ea"/>
            </a:endParaRPr>
          </a:p>
        </p:txBody>
      </p:sp>
      <p:sp>
        <p:nvSpPr>
          <p:cNvPr id="36" name="矩形 35"/>
          <p:cNvSpPr>
            <a:spLocks noChangeArrowheads="1"/>
          </p:cNvSpPr>
          <p:nvPr/>
        </p:nvSpPr>
        <p:spPr bwMode="auto">
          <a:xfrm>
            <a:off x="1128360" y="298348"/>
            <a:ext cx="1368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a:solidFill>
                  <a:srgbClr val="0060A8"/>
                </a:solidFill>
                <a:latin typeface="微软雅黑" panose="020B0503020204020204" pitchFamily="34" charset="-122"/>
                <a:ea typeface="微软雅黑" panose="020B0503020204020204" pitchFamily="34" charset="-122"/>
              </a:rPr>
              <a:t>主要项目</a:t>
            </a:r>
            <a:endParaRPr lang="en-US" altLang="zh-CN" sz="2400" b="1">
              <a:solidFill>
                <a:srgbClr val="0060A8"/>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27" y="5568890"/>
            <a:ext cx="3129183" cy="128911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907" y="5568890"/>
            <a:ext cx="5861093" cy="129935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800" y="5568890"/>
            <a:ext cx="3260107" cy="1289110"/>
          </a:xfrm>
          <a:prstGeom prst="rect">
            <a:avLst/>
          </a:prstGeom>
        </p:spPr>
      </p:pic>
      <p:grpSp>
        <p:nvGrpSpPr>
          <p:cNvPr id="3" name="组合 2"/>
          <p:cNvGrpSpPr/>
          <p:nvPr/>
        </p:nvGrpSpPr>
        <p:grpSpPr>
          <a:xfrm>
            <a:off x="1596673" y="1643063"/>
            <a:ext cx="1079500" cy="2222560"/>
            <a:chOff x="1596673" y="1643063"/>
            <a:chExt cx="1079500" cy="2222560"/>
          </a:xfrm>
        </p:grpSpPr>
        <p:sp>
          <p:nvSpPr>
            <p:cNvPr id="24607" name="圆角矩形 5"/>
            <p:cNvSpPr>
              <a:spLocks noChangeAspect="1" noChangeArrowheads="1"/>
            </p:cNvSpPr>
            <p:nvPr/>
          </p:nvSpPr>
          <p:spPr bwMode="auto">
            <a:xfrm rot="2700000">
              <a:off x="1596673" y="1643063"/>
              <a:ext cx="1079500" cy="1079500"/>
            </a:xfrm>
            <a:prstGeom prst="roundRect">
              <a:avLst>
                <a:gd name="adj" fmla="val 30000"/>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1" name="直接连接符 18"/>
            <p:cNvCxnSpPr>
              <a:cxnSpLocks noChangeShapeType="1"/>
            </p:cNvCxnSpPr>
            <p:nvPr/>
          </p:nvCxnSpPr>
          <p:spPr bwMode="auto">
            <a:xfrm>
              <a:off x="2136423" y="2813050"/>
              <a:ext cx="0" cy="539750"/>
            </a:xfrm>
            <a:prstGeom prst="line">
              <a:avLst/>
            </a:prstGeom>
            <a:noFill/>
            <a:ln w="19050">
              <a:solidFill>
                <a:srgbClr val="6FB7D4"/>
              </a:solidFill>
              <a:round/>
            </a:ln>
            <a:extLst>
              <a:ext uri="{909E8E84-426E-40DD-AFC4-6F175D3DCCD1}">
                <a14:hiddenFill xmlns:a14="http://schemas.microsoft.com/office/drawing/2010/main">
                  <a:noFill/>
                </a14:hiddenFill>
              </a:ext>
            </a:extLst>
          </p:spPr>
        </p:cxnSp>
        <p:sp>
          <p:nvSpPr>
            <p:cNvPr id="24582" name="文本框 22"/>
            <p:cNvSpPr txBox="1">
              <a:spLocks noChangeArrowheads="1"/>
            </p:cNvSpPr>
            <p:nvPr/>
          </p:nvSpPr>
          <p:spPr bwMode="auto">
            <a:xfrm>
              <a:off x="1736314" y="3465513"/>
              <a:ext cx="800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6FB7D4"/>
                  </a:solidFill>
                </a:rPr>
                <a:t>项目一</a:t>
              </a:r>
              <a:endParaRPr lang="zh-CN" altLang="en-US" sz="1600" b="1" dirty="0">
                <a:solidFill>
                  <a:srgbClr val="6FB7D4"/>
                </a:solidFill>
              </a:endParaRPr>
            </a:p>
          </p:txBody>
        </p:sp>
      </p:grpSp>
      <p:grpSp>
        <p:nvGrpSpPr>
          <p:cNvPr id="8" name="组合 7"/>
          <p:cNvGrpSpPr/>
          <p:nvPr/>
        </p:nvGrpSpPr>
        <p:grpSpPr>
          <a:xfrm>
            <a:off x="6851298" y="1643063"/>
            <a:ext cx="1081088" cy="2222560"/>
            <a:chOff x="6851298" y="1643063"/>
            <a:chExt cx="1081088" cy="2222560"/>
          </a:xfrm>
        </p:grpSpPr>
        <p:sp>
          <p:nvSpPr>
            <p:cNvPr id="24590" name="文本框 25"/>
            <p:cNvSpPr txBox="1">
              <a:spLocks noChangeArrowheads="1"/>
            </p:cNvSpPr>
            <p:nvPr/>
          </p:nvSpPr>
          <p:spPr bwMode="auto">
            <a:xfrm>
              <a:off x="6991733" y="3465513"/>
              <a:ext cx="800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6FB7D4"/>
                  </a:solidFill>
                </a:rPr>
                <a:t>项目三</a:t>
              </a:r>
              <a:endParaRPr lang="zh-CN" altLang="en-US" sz="1600" b="1" dirty="0">
                <a:solidFill>
                  <a:srgbClr val="6FB7D4"/>
                </a:solidFill>
              </a:endParaRPr>
            </a:p>
          </p:txBody>
        </p:sp>
        <p:grpSp>
          <p:nvGrpSpPr>
            <p:cNvPr id="6" name="组合 5"/>
            <p:cNvGrpSpPr/>
            <p:nvPr/>
          </p:nvGrpSpPr>
          <p:grpSpPr>
            <a:xfrm>
              <a:off x="6851298" y="1643063"/>
              <a:ext cx="1081088" cy="1709737"/>
              <a:chOff x="6851298" y="1643063"/>
              <a:chExt cx="1081088" cy="1709737"/>
            </a:xfrm>
          </p:grpSpPr>
          <p:sp>
            <p:nvSpPr>
              <p:cNvPr id="24603" name="圆角矩形 12"/>
              <p:cNvSpPr>
                <a:spLocks noChangeAspect="1" noChangeArrowheads="1"/>
              </p:cNvSpPr>
              <p:nvPr/>
            </p:nvSpPr>
            <p:spPr bwMode="auto">
              <a:xfrm rot="2700000">
                <a:off x="6852092" y="1642269"/>
                <a:ext cx="1079500" cy="1081088"/>
              </a:xfrm>
              <a:prstGeom prst="roundRect">
                <a:avLst>
                  <a:gd name="adj" fmla="val 30000"/>
                </a:avLst>
              </a:prstGeom>
              <a:solidFill>
                <a:srgbClr val="6FB7D4"/>
              </a:solidFill>
              <a:ln>
                <a:noFill/>
              </a:ln>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89" name="直接连接符 20"/>
              <p:cNvCxnSpPr>
                <a:cxnSpLocks noChangeShapeType="1"/>
              </p:cNvCxnSpPr>
              <p:nvPr/>
            </p:nvCxnSpPr>
            <p:spPr bwMode="auto">
              <a:xfrm>
                <a:off x="7391048" y="2813050"/>
                <a:ext cx="0" cy="539750"/>
              </a:xfrm>
              <a:prstGeom prst="line">
                <a:avLst/>
              </a:prstGeom>
              <a:noFill/>
              <a:ln w="19050">
                <a:solidFill>
                  <a:srgbClr val="6FB7D4"/>
                </a:solidFill>
                <a:round/>
              </a:ln>
              <a:extLst>
                <a:ext uri="{909E8E84-426E-40DD-AFC4-6F175D3DCCD1}">
                  <a14:hiddenFill xmlns:a14="http://schemas.microsoft.com/office/drawing/2010/main">
                    <a:noFill/>
                  </a14:hiddenFill>
                </a:ext>
              </a:extLst>
            </p:spPr>
          </p:cxnSp>
        </p:grpSp>
      </p:grpSp>
      <p:grpSp>
        <p:nvGrpSpPr>
          <p:cNvPr id="7" name="组合 6"/>
          <p:cNvGrpSpPr/>
          <p:nvPr/>
        </p:nvGrpSpPr>
        <p:grpSpPr>
          <a:xfrm>
            <a:off x="9606915" y="1643380"/>
            <a:ext cx="1019175" cy="2221230"/>
            <a:chOff x="9480198" y="1643063"/>
            <a:chExt cx="1079500" cy="2221333"/>
          </a:xfrm>
        </p:grpSpPr>
        <p:sp>
          <p:nvSpPr>
            <p:cNvPr id="24601" name="圆角矩形 15"/>
            <p:cNvSpPr>
              <a:spLocks noChangeAspect="1" noChangeArrowheads="1"/>
            </p:cNvSpPr>
            <p:nvPr/>
          </p:nvSpPr>
          <p:spPr bwMode="auto">
            <a:xfrm rot="2700000">
              <a:off x="9480198" y="1643063"/>
              <a:ext cx="1079500" cy="1079500"/>
            </a:xfrm>
            <a:prstGeom prst="roundRect">
              <a:avLst>
                <a:gd name="adj" fmla="val 30000"/>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a:solidFill>
                  <a:srgbClr val="FFFFFF"/>
                </a:solidFill>
              </a:endParaRPr>
            </a:p>
          </p:txBody>
        </p:sp>
        <p:cxnSp>
          <p:nvCxnSpPr>
            <p:cNvPr id="24593" name="直接连接符 21"/>
            <p:cNvCxnSpPr>
              <a:cxnSpLocks noChangeShapeType="1"/>
            </p:cNvCxnSpPr>
            <p:nvPr/>
          </p:nvCxnSpPr>
          <p:spPr bwMode="auto">
            <a:xfrm>
              <a:off x="10019948" y="2813050"/>
              <a:ext cx="0" cy="539750"/>
            </a:xfrm>
            <a:prstGeom prst="line">
              <a:avLst/>
            </a:prstGeom>
            <a:noFill/>
            <a:ln w="19050">
              <a:solidFill>
                <a:srgbClr val="354B5E"/>
              </a:solidFill>
              <a:round/>
            </a:ln>
            <a:extLst>
              <a:ext uri="{909E8E84-426E-40DD-AFC4-6F175D3DCCD1}">
                <a14:hiddenFill xmlns:a14="http://schemas.microsoft.com/office/drawing/2010/main">
                  <a:noFill/>
                </a14:hiddenFill>
              </a:ext>
            </a:extLst>
          </p:spPr>
        </p:cxnSp>
        <p:sp>
          <p:nvSpPr>
            <p:cNvPr id="24594" name="文本框 26"/>
            <p:cNvSpPr txBox="1">
              <a:spLocks noChangeArrowheads="1"/>
            </p:cNvSpPr>
            <p:nvPr/>
          </p:nvSpPr>
          <p:spPr bwMode="auto">
            <a:xfrm>
              <a:off x="9560906" y="3465598"/>
              <a:ext cx="958435" cy="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egoe UI" panose="020B0502040204020203" pitchFamily="34" charset="0"/>
                  <a:ea typeface="微软雅黑" panose="020B0503020204020204" pitchFamily="34" charset="-122"/>
                </a:defRPr>
              </a:lvl1pPr>
              <a:lvl2pPr marL="742950" indent="-285750" eaLnBrk="0" hangingPunct="0">
                <a:defRPr>
                  <a:solidFill>
                    <a:schemeClr val="tx1"/>
                  </a:solidFill>
                  <a:latin typeface="Segoe UI" panose="020B0502040204020203" pitchFamily="34" charset="0"/>
                  <a:ea typeface="微软雅黑" panose="020B0503020204020204" pitchFamily="34" charset="-122"/>
                </a:defRPr>
              </a:lvl2pPr>
              <a:lvl3pPr marL="1143000" indent="-228600" eaLnBrk="0" hangingPunct="0">
                <a:defRPr>
                  <a:solidFill>
                    <a:schemeClr val="tx1"/>
                  </a:solidFill>
                  <a:latin typeface="Segoe UI" panose="020B0502040204020203" pitchFamily="34" charset="0"/>
                  <a:ea typeface="微软雅黑" panose="020B0503020204020204" pitchFamily="34" charset="-122"/>
                </a:defRPr>
              </a:lvl3pPr>
              <a:lvl4pPr marL="1600200" indent="-228600" eaLnBrk="0" hangingPunct="0">
                <a:defRPr>
                  <a:solidFill>
                    <a:schemeClr val="tx1"/>
                  </a:solidFill>
                  <a:latin typeface="Segoe UI" panose="020B0502040204020203" pitchFamily="34" charset="0"/>
                  <a:ea typeface="微软雅黑" panose="020B0503020204020204" pitchFamily="34" charset="-122"/>
                </a:defRPr>
              </a:lvl4pPr>
              <a:lvl5pPr marL="2057400" indent="-228600" eaLnBrk="0" hangingPunct="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lnSpc>
                  <a:spcPct val="125000"/>
                </a:lnSpc>
                <a:spcAft>
                  <a:spcPts val="800"/>
                </a:spcAft>
              </a:pPr>
              <a:r>
                <a:rPr lang="zh-CN" altLang="en-US" sz="1600" b="1" dirty="0">
                  <a:solidFill>
                    <a:srgbClr val="354B5E"/>
                  </a:solidFill>
                </a:rPr>
                <a:t>项目四</a:t>
              </a:r>
              <a:endParaRPr lang="zh-CN" altLang="en-US" sz="1600" b="1" dirty="0">
                <a:solidFill>
                  <a:srgbClr val="354B5E"/>
                </a:solidFill>
              </a:endParaRPr>
            </a:p>
          </p:txBody>
        </p:sp>
      </p:grpSp>
      <p:grpSp>
        <p:nvGrpSpPr>
          <p:cNvPr id="9" name="组合 8"/>
          <p:cNvGrpSpPr/>
          <p:nvPr/>
        </p:nvGrpSpPr>
        <p:grpSpPr>
          <a:xfrm>
            <a:off x="1736090" y="1867535"/>
            <a:ext cx="8810625" cy="689610"/>
            <a:chOff x="2734" y="2941"/>
            <a:chExt cx="13875" cy="1086"/>
          </a:xfrm>
        </p:grpSpPr>
        <p:pic>
          <p:nvPicPr>
            <p:cNvPr id="10" name="图片 9" descr="微信图片_20170615095453"/>
            <p:cNvPicPr>
              <a:picLocks noChangeAspect="1"/>
            </p:cNvPicPr>
            <p:nvPr/>
          </p:nvPicPr>
          <p:blipFill>
            <a:blip r:embed="rId5"/>
            <a:stretch>
              <a:fillRect/>
            </a:stretch>
          </p:blipFill>
          <p:spPr>
            <a:xfrm>
              <a:off x="15349" y="2941"/>
              <a:ext cx="1261" cy="921"/>
            </a:xfrm>
            <a:prstGeom prst="rect">
              <a:avLst/>
            </a:prstGeom>
          </p:spPr>
        </p:pic>
        <p:pic>
          <p:nvPicPr>
            <p:cNvPr id="57" name="Picture 2" descr="C:\Users\leou\Desktop\aqsc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1" y="2941"/>
              <a:ext cx="1301" cy="921"/>
            </a:xfrm>
            <a:prstGeom prst="rect">
              <a:avLst/>
            </a:prstGeom>
            <a:noFill/>
            <a:ln w="3175">
              <a:solidFill>
                <a:srgbClr val="000000"/>
              </a:solidFill>
              <a:miter lim="800000"/>
              <a:headEnd/>
              <a:tailEnd/>
            </a:ln>
          </p:spPr>
        </p:pic>
        <p:pic>
          <p:nvPicPr>
            <p:cNvPr id="58" name="图片 57" descr="C:\Users\litan\Desktop\图片11.png图片11"/>
            <p:cNvPicPr>
              <a:picLocks noChangeAspect="1"/>
            </p:cNvPicPr>
            <p:nvPr/>
          </p:nvPicPr>
          <p:blipFill>
            <a:blip r:embed="rId7" cstate="print"/>
            <a:srcRect/>
            <a:stretch>
              <a:fillRect/>
            </a:stretch>
          </p:blipFill>
          <p:spPr>
            <a:xfrm>
              <a:off x="6807" y="2943"/>
              <a:ext cx="1325" cy="990"/>
            </a:xfrm>
            <a:prstGeom prst="rect">
              <a:avLst/>
            </a:prstGeom>
          </p:spPr>
        </p:pic>
        <p:pic>
          <p:nvPicPr>
            <p:cNvPr id="59" name="图片 58" descr="C:\Users\litan\Desktop\图片2.png图片2"/>
            <p:cNvPicPr>
              <a:picLocks noChangeAspect="1"/>
            </p:cNvPicPr>
            <p:nvPr/>
          </p:nvPicPr>
          <p:blipFill>
            <a:blip r:embed="rId8" cstate="print"/>
            <a:srcRect/>
            <a:stretch>
              <a:fillRect/>
            </a:stretch>
          </p:blipFill>
          <p:spPr>
            <a:xfrm>
              <a:off x="2734" y="2943"/>
              <a:ext cx="1260" cy="10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649"/>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149"/>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149"/>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par>
                          <p:cTn id="26" fill="hold">
                            <p:stCondLst>
                              <p:cond delay="2649"/>
                            </p:stCondLst>
                            <p:childTnLst>
                              <p:par>
                                <p:cTn id="27" presetID="42"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par>
                          <p:cTn id="32" fill="hold">
                            <p:stCondLst>
                              <p:cond delay="3649"/>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4149"/>
                            </p:stCondLst>
                            <p:childTnLst>
                              <p:par>
                                <p:cTn id="37" presetID="42"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par>
                          <p:cTn id="42" fill="hold">
                            <p:stCondLst>
                              <p:cond delay="5149"/>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5649"/>
                            </p:stCondLst>
                            <p:childTnLst>
                              <p:par>
                                <p:cTn id="47" presetID="42"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697210" y="61595"/>
            <a:ext cx="1299845" cy="645160"/>
          </a:xfrm>
          <a:prstGeom prst="rect">
            <a:avLst/>
          </a:prstGeom>
          <a:solidFill>
            <a:schemeClr val="bg1">
              <a:lumMod val="95000"/>
            </a:schemeClr>
          </a:solidFill>
        </p:spPr>
        <p:txBody>
          <a:bodyPr wrap="square" rtlCol="0">
            <a:spAutoFit/>
          </a:bodyPr>
          <a:p>
            <a:r>
              <a:rPr lang="en-US" altLang="zh-CN">
                <a:solidFill>
                  <a:schemeClr val="bg1"/>
                </a:solidFill>
                <a:uFillTx/>
              </a:rPr>
              <a:t>           </a:t>
            </a:r>
            <a:endParaRPr lang="en-US" altLang="zh-CN">
              <a:solidFill>
                <a:schemeClr val="bg1"/>
              </a:solidFill>
              <a:uFillTx/>
            </a:endParaRPr>
          </a:p>
          <a:p>
            <a:r>
              <a:rPr lang="en-US" altLang="zh-CN">
                <a:solidFill>
                  <a:schemeClr val="bg1"/>
                </a:solidFill>
                <a:uFillTx/>
              </a:rPr>
              <a:t>               </a:t>
            </a:r>
            <a:endParaRPr lang="en-US" altLang="zh-CN">
              <a:solidFill>
                <a:schemeClr val="bg1"/>
              </a:solidFill>
              <a:uFillTx/>
            </a:endParaRPr>
          </a:p>
        </p:txBody>
      </p:sp>
      <p:sp>
        <p:nvSpPr>
          <p:cNvPr id="2" name="矩形 1"/>
          <p:cNvSpPr>
            <a:spLocks noChangeArrowheads="1"/>
          </p:cNvSpPr>
          <p:nvPr/>
        </p:nvSpPr>
        <p:spPr bwMode="auto">
          <a:xfrm>
            <a:off x="1066447" y="245711"/>
            <a:ext cx="135636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zh-CN" altLang="en-US" sz="2400" b="1" dirty="0">
                <a:solidFill>
                  <a:srgbClr val="0060A8"/>
                </a:solidFill>
                <a:latin typeface="微软雅黑" panose="020B0503020204020204" pitchFamily="34" charset="-122"/>
                <a:ea typeface="微软雅黑" panose="020B0503020204020204" pitchFamily="34" charset="-122"/>
              </a:rPr>
              <a:t>最新进展</a:t>
            </a:r>
            <a:endParaRPr lang="en-US" altLang="zh-CN" sz="2400" b="1" dirty="0">
              <a:solidFill>
                <a:srgbClr val="0060A8"/>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8905841" y="1613918"/>
            <a:ext cx="2286235" cy="45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在这里输入您的内容，在这里输入您的内容。</a:t>
            </a:r>
            <a:endParaRPr lang="zh-CN" altLang="en-US" sz="1100" dirty="0">
              <a:solidFill>
                <a:schemeClr val="bg1"/>
              </a:solidFill>
              <a:latin typeface="方正细圆简体" pitchFamily="2" charset="-122"/>
              <a:ea typeface="方正细圆简体" pitchFamily="2" charset="-122"/>
            </a:endParaRPr>
          </a:p>
        </p:txBody>
      </p:sp>
      <p:pic>
        <p:nvPicPr>
          <p:cNvPr id="5" name="图片 4"/>
          <p:cNvPicPr>
            <a:picLocks noChangeAspect="1"/>
          </p:cNvPicPr>
          <p:nvPr/>
        </p:nvPicPr>
        <p:blipFill>
          <a:blip r:embed="rId1" cstate="print"/>
          <a:stretch>
            <a:fillRect/>
          </a:stretch>
        </p:blipFill>
        <p:spPr>
          <a:xfrm>
            <a:off x="10535285" y="45085"/>
            <a:ext cx="1623695" cy="885190"/>
          </a:xfrm>
          <a:prstGeom prst="rect">
            <a:avLst/>
          </a:prstGeom>
        </p:spPr>
      </p:pic>
      <p:grpSp>
        <p:nvGrpSpPr>
          <p:cNvPr id="20" name="组合 19"/>
          <p:cNvGrpSpPr/>
          <p:nvPr/>
        </p:nvGrpSpPr>
        <p:grpSpPr>
          <a:xfrm>
            <a:off x="1477645" y="1346835"/>
            <a:ext cx="8976360" cy="4287520"/>
            <a:chOff x="2327" y="1601"/>
            <a:chExt cx="14136" cy="6752"/>
          </a:xfrm>
        </p:grpSpPr>
        <p:sp>
          <p:nvSpPr>
            <p:cNvPr id="24" name="矩形 23"/>
            <p:cNvSpPr>
              <a:spLocks noChangeArrowheads="1"/>
            </p:cNvSpPr>
            <p:nvPr/>
          </p:nvSpPr>
          <p:spPr bwMode="auto">
            <a:xfrm>
              <a:off x="9767" y="6208"/>
              <a:ext cx="3600" cy="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sym typeface="+mn-ea"/>
                </a:rPr>
                <a:t>017年6月8日，智慧树与阿里云、蚂蚁金服、土星教育强强联手，建立全面合作关系，实现资源共享、优势互补、错位发展、互惠共赢，共启学前教育领域合作的新篇章。</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2469" y="8353"/>
              <a:ext cx="13796" cy="0"/>
            </a:xfrm>
            <a:prstGeom prst="line">
              <a:avLst/>
            </a:prstGeom>
            <a:ln>
              <a:solidFill>
                <a:srgbClr val="2D2F45"/>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327" y="1601"/>
              <a:ext cx="14137" cy="6310"/>
              <a:chOff x="2327" y="1601"/>
              <a:chExt cx="12709" cy="6234"/>
            </a:xfrm>
          </p:grpSpPr>
          <p:sp>
            <p:nvSpPr>
              <p:cNvPr id="3" name="矩形 2"/>
              <p:cNvSpPr/>
              <p:nvPr/>
            </p:nvSpPr>
            <p:spPr>
              <a:xfrm>
                <a:off x="2327" y="1601"/>
                <a:ext cx="4057" cy="6234"/>
              </a:xfrm>
              <a:prstGeom prst="rect">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2554" y="5661"/>
                <a:ext cx="1784" cy="589"/>
              </a:xfrm>
              <a:prstGeom prst="rect">
                <a:avLst/>
              </a:prstGeom>
            </p:spPr>
            <p:txBody>
              <a:bodyPr wrap="square">
                <a:spAutoFit/>
              </a:bodyPr>
              <a:lstStyle/>
              <a:p>
                <a:r>
                  <a:rPr lang="zh-CN" altLang="en-US" sz="1865" b="1" dirty="0">
                    <a:solidFill>
                      <a:srgbClr val="FFFFFF"/>
                    </a:solidFill>
                    <a:latin typeface="微软雅黑" panose="020B0503020204020204" pitchFamily="34" charset="-122"/>
                    <a:ea typeface="微软雅黑" panose="020B0503020204020204" pitchFamily="34" charset="-122"/>
                  </a:rPr>
                  <a:t>智能制造</a:t>
                </a:r>
                <a:endParaRPr lang="zh-CN" altLang="en-US" sz="1865" b="1"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6628" y="1601"/>
                <a:ext cx="4057" cy="6234"/>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p:nvSpPr>
            <p:spPr>
              <a:xfrm>
                <a:off x="6875" y="1817"/>
                <a:ext cx="1784" cy="589"/>
              </a:xfrm>
              <a:prstGeom prst="rect">
                <a:avLst/>
              </a:prstGeom>
            </p:spPr>
            <p:txBody>
              <a:bodyPr wrap="square">
                <a:spAutoFit/>
              </a:bodyPr>
              <a:lstStyle/>
              <a:p>
                <a:r>
                  <a:rPr lang="zh-CN" altLang="en-US" sz="1865" b="1" dirty="0">
                    <a:solidFill>
                      <a:srgbClr val="FFFFFF"/>
                    </a:solidFill>
                    <a:latin typeface="微软雅黑" panose="020B0503020204020204" pitchFamily="34" charset="-122"/>
                    <a:ea typeface="微软雅黑" panose="020B0503020204020204" pitchFamily="34" charset="-122"/>
                  </a:rPr>
                  <a:t>澳润科技</a:t>
                </a:r>
                <a:endParaRPr lang="en-US" altLang="zh-CN" sz="1865" b="1" dirty="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nvSpPr>
            <p:spPr>
              <a:xfrm>
                <a:off x="10979" y="1601"/>
                <a:ext cx="4057" cy="6234"/>
              </a:xfrm>
              <a:prstGeom prst="rect">
                <a:avLst/>
              </a:prstGeom>
              <a:solidFill>
                <a:srgbClr val="6FB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p:nvSpPr>
            <p:spPr>
              <a:xfrm>
                <a:off x="11143" y="5698"/>
                <a:ext cx="1784" cy="589"/>
              </a:xfrm>
              <a:prstGeom prst="rect">
                <a:avLst/>
              </a:prstGeom>
            </p:spPr>
            <p:txBody>
              <a:bodyPr wrap="square">
                <a:spAutoFit/>
              </a:bodyPr>
              <a:lstStyle/>
              <a:p>
                <a:r>
                  <a:rPr lang="zh-CN" altLang="en-US" sz="1865" b="1" dirty="0">
                    <a:solidFill>
                      <a:srgbClr val="FFFFFF"/>
                    </a:solidFill>
                    <a:latin typeface="微软雅黑" panose="020B0503020204020204" pitchFamily="34" charset="-122"/>
                    <a:ea typeface="微软雅黑" panose="020B0503020204020204" pitchFamily="34" charset="-122"/>
                  </a:rPr>
                  <a:t>环宇万维</a:t>
                </a:r>
                <a:endParaRPr lang="zh-CN" altLang="en-US" sz="1865" b="1" dirty="0">
                  <a:solidFill>
                    <a:srgbClr val="FFFFFF"/>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2455" y="6228"/>
                <a:ext cx="3808" cy="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l" defTabSz="147447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sym typeface="+mn-ea"/>
                  </a:rPr>
                  <a:t> 2016年9月，与芬兰EFORE公司签订协议，4年内提供6.2～9.3亿元工业用智能控制器。正式进入工业智能控制器领域。</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a:spLocks noChangeArrowheads="1"/>
              </p:cNvSpPr>
              <p:nvPr/>
            </p:nvSpPr>
            <p:spPr bwMode="auto">
              <a:xfrm>
                <a:off x="6891" y="2542"/>
                <a:ext cx="3703"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sym typeface="+mn-ea"/>
                  </a:rPr>
                  <a:t>2017年6月，和晶定增15亿元获证监会审核通过，其中8亿元为澳润科技智能终端推广项目</a:t>
                </a:r>
                <a:r>
                  <a:rPr lang="zh-CN" altLang="en-US"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 y="3820"/>
                <a:ext cx="3919" cy="383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 y="1686"/>
                <a:ext cx="3875" cy="3771"/>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6" y="1735"/>
                <a:ext cx="3820" cy="3433"/>
              </a:xfrm>
              <a:prstGeom prst="rect">
                <a:avLst/>
              </a:prstGeom>
            </p:spPr>
          </p:pic>
        </p:grpSp>
        <p:sp>
          <p:nvSpPr>
            <p:cNvPr id="13" name="矩形 12"/>
            <p:cNvSpPr>
              <a:spLocks noChangeArrowheads="1"/>
            </p:cNvSpPr>
            <p:nvPr/>
          </p:nvSpPr>
          <p:spPr bwMode="auto">
            <a:xfrm>
              <a:off x="12059" y="6204"/>
              <a:ext cx="4405"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defTabSz="147447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sym typeface="+mn-ea"/>
                </a:rPr>
                <a:t> 2017年6月8日，智慧树与阿里云、蚂蚁金服、土星教育强强联手，建立全面合作关系，实现资源共享、优势互补、错位发展、互惠共赢，共启学前教育领域合作的新篇章。</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5055" b="13266"/>
          <a:stretch>
            <a:fillRect/>
          </a:stretch>
        </p:blipFill>
        <p:spPr>
          <a:xfrm>
            <a:off x="0" y="1"/>
            <a:ext cx="12192000" cy="4109156"/>
          </a:xfrm>
          <a:prstGeom prst="rect">
            <a:avLst/>
          </a:prstGeom>
        </p:spPr>
      </p:pic>
      <p:grpSp>
        <p:nvGrpSpPr>
          <p:cNvPr id="2" name="组合 1"/>
          <p:cNvGrpSpPr/>
          <p:nvPr/>
        </p:nvGrpSpPr>
        <p:grpSpPr>
          <a:xfrm>
            <a:off x="5345287" y="3194756"/>
            <a:ext cx="1828801" cy="1828801"/>
            <a:chOff x="5345287" y="3194756"/>
            <a:chExt cx="1828801" cy="1828801"/>
          </a:xfrm>
        </p:grpSpPr>
        <p:sp>
          <p:nvSpPr>
            <p:cNvPr id="15" name="弦形 14"/>
            <p:cNvSpPr/>
            <p:nvPr/>
          </p:nvSpPr>
          <p:spPr>
            <a:xfrm rot="16200000">
              <a:off x="5345287" y="3194756"/>
              <a:ext cx="1828801" cy="1828801"/>
            </a:xfrm>
            <a:prstGeom prst="chord">
              <a:avLst>
                <a:gd name="adj1" fmla="val 20355507"/>
                <a:gd name="adj2" fmla="val 16200000"/>
              </a:avLst>
            </a:prstGeom>
            <a:solidFill>
              <a:srgbClr val="6385A8"/>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926666" y="3361599"/>
              <a:ext cx="936703" cy="1446550"/>
            </a:xfrm>
            <a:prstGeom prst="rect">
              <a:avLst/>
            </a:prstGeom>
            <a:noFill/>
          </p:spPr>
          <p:txBody>
            <a:bodyPr wrap="square" rtlCol="0">
              <a:spAutoFit/>
            </a:bodyPr>
            <a:lstStyle/>
            <a:p>
              <a:r>
                <a:rPr lang="en-US" altLang="zh-CN" sz="8800" b="1" dirty="0">
                  <a:solidFill>
                    <a:schemeClr val="bg1"/>
                  </a:solidFill>
                  <a:effectLst>
                    <a:outerShdw blurRad="38100" dist="38100" dir="2700000" algn="tl">
                      <a:srgbClr val="000000">
                        <a:alpha val="43137"/>
                      </a:srgbClr>
                    </a:outerShdw>
                  </a:effectLst>
                </a:rPr>
                <a:t>2</a:t>
              </a:r>
              <a:endParaRPr lang="zh-CN" altLang="en-US" sz="8800" b="1" dirty="0">
                <a:solidFill>
                  <a:schemeClr val="bg1"/>
                </a:solidFill>
                <a:effectLst>
                  <a:outerShdw blurRad="38100" dist="38100" dir="2700000" algn="tl">
                    <a:srgbClr val="000000">
                      <a:alpha val="43137"/>
                    </a:srgbClr>
                  </a:outerShdw>
                </a:effectLst>
              </a:endParaRPr>
            </a:p>
          </p:txBody>
        </p:sp>
      </p:grpSp>
      <p:sp>
        <p:nvSpPr>
          <p:cNvPr id="7" name="矩形 6"/>
          <p:cNvSpPr>
            <a:spLocks noChangeArrowheads="1"/>
          </p:cNvSpPr>
          <p:nvPr/>
        </p:nvSpPr>
        <p:spPr bwMode="auto">
          <a:xfrm>
            <a:off x="4395074" y="5282648"/>
            <a:ext cx="3729226"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zh-CN" altLang="en-US" sz="4000" b="1" dirty="0">
                <a:solidFill>
                  <a:srgbClr val="0060A8"/>
                </a:solidFill>
                <a:latin typeface="微软雅黑" panose="020B0503020204020204" pitchFamily="34" charset="-122"/>
                <a:ea typeface="微软雅黑" panose="020B0503020204020204" pitchFamily="34" charset="-122"/>
              </a:rPr>
              <a:t>为什么选择我们</a:t>
            </a:r>
            <a:endParaRPr lang="en-US" altLang="zh-CN" sz="4000" b="1" dirty="0">
              <a:solidFill>
                <a:srgbClr val="0060A8"/>
              </a:solidFill>
              <a:latin typeface="微软雅黑" panose="020B0503020204020204" pitchFamily="34" charset="-122"/>
              <a:ea typeface="微软雅黑" panose="020B0503020204020204" pitchFamily="34" charset="-122"/>
            </a:endParaRPr>
          </a:p>
          <a:p>
            <a:pPr algn="ctr"/>
            <a:r>
              <a:rPr lang="zh-CN" altLang="en-US" sz="3200" dirty="0">
                <a:solidFill>
                  <a:srgbClr val="6385A8"/>
                </a:solidFill>
                <a:latin typeface="微软雅黑" panose="020B0503020204020204" pitchFamily="34" charset="-122"/>
                <a:ea typeface="微软雅黑" panose="020B0503020204020204" pitchFamily="34" charset="-122"/>
              </a:rPr>
              <a:t>发展平台及福利</a:t>
            </a:r>
            <a:endParaRPr lang="en-US" altLang="zh-CN" sz="3200" dirty="0">
              <a:solidFill>
                <a:srgbClr val="6385A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3799</Words>
  <Application>WPS 演示</Application>
  <PresentationFormat>宽屏</PresentationFormat>
  <Paragraphs>483</Paragraphs>
  <Slides>24</Slides>
  <Notes>24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Wingdings</vt:lpstr>
      <vt:lpstr>造字工房力黑（非商用）常规体</vt:lpstr>
      <vt:lpstr>微软雅黑</vt:lpstr>
      <vt:lpstr>华文黑体</vt:lpstr>
      <vt:lpstr>方正细圆简体</vt:lpstr>
      <vt:lpstr>Segoe UI</vt:lpstr>
      <vt:lpstr>Calibri</vt:lpstr>
      <vt:lpstr>黑体</vt:lpstr>
      <vt:lpstr>Arial Unicode MS</vt:lpstr>
      <vt:lpstr>魏碑-简</vt:lpstr>
      <vt:lpstr>Arial</vt:lpstr>
      <vt:lpstr>Segoe UI Light</vt:lpstr>
      <vt:lpstr>Courier New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黄燕</dc:creator>
  <cp:lastModifiedBy>renxl</cp:lastModifiedBy>
  <cp:revision>93</cp:revision>
  <dcterms:created xsi:type="dcterms:W3CDTF">2017-09-11T05:10:00Z</dcterms:created>
  <dcterms:modified xsi:type="dcterms:W3CDTF">2018-01-02T03:39:15Z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